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58" r:id="rId3"/>
    <p:sldId id="640" r:id="rId5"/>
    <p:sldId id="641" r:id="rId6"/>
    <p:sldId id="642" r:id="rId7"/>
    <p:sldId id="643" r:id="rId8"/>
    <p:sldId id="644" r:id="rId9"/>
    <p:sldId id="645" r:id="rId10"/>
    <p:sldId id="646" r:id="rId11"/>
    <p:sldId id="647" r:id="rId12"/>
    <p:sldId id="648" r:id="rId13"/>
    <p:sldId id="649" r:id="rId14"/>
    <p:sldId id="650" r:id="rId15"/>
    <p:sldId id="651" r:id="rId16"/>
    <p:sldId id="652" r:id="rId17"/>
    <p:sldId id="653" r:id="rId18"/>
    <p:sldId id="654" r:id="rId19"/>
    <p:sldId id="655" r:id="rId20"/>
    <p:sldId id="656" r:id="rId21"/>
    <p:sldId id="657" r:id="rId22"/>
    <p:sldId id="658" r:id="rId23"/>
    <p:sldId id="659" r:id="rId24"/>
    <p:sldId id="660" r:id="rId25"/>
    <p:sldId id="661" r:id="rId26"/>
    <p:sldId id="662" r:id="rId27"/>
    <p:sldId id="663" r:id="rId28"/>
    <p:sldId id="664" r:id="rId29"/>
    <p:sldId id="665" r:id="rId30"/>
    <p:sldId id="666" r:id="rId31"/>
    <p:sldId id="667" r:id="rId32"/>
    <p:sldId id="668" r:id="rId33"/>
    <p:sldId id="669" r:id="rId34"/>
    <p:sldId id="670" r:id="rId35"/>
    <p:sldId id="671" r:id="rId36"/>
    <p:sldId id="672" r:id="rId37"/>
    <p:sldId id="673" r:id="rId38"/>
    <p:sldId id="674" r:id="rId39"/>
    <p:sldId id="675" r:id="rId40"/>
    <p:sldId id="676" r:id="rId41"/>
    <p:sldId id="677" r:id="rId42"/>
    <p:sldId id="678" r:id="rId43"/>
    <p:sldId id="679" r:id="rId44"/>
    <p:sldId id="680" r:id="rId45"/>
    <p:sldId id="681" r:id="rId46"/>
    <p:sldId id="682" r:id="rId47"/>
    <p:sldId id="683" r:id="rId48"/>
    <p:sldId id="684" r:id="rId49"/>
    <p:sldId id="685" r:id="rId50"/>
    <p:sldId id="686" r:id="rId51"/>
    <p:sldId id="687" r:id="rId52"/>
    <p:sldId id="688" r:id="rId53"/>
    <p:sldId id="689" r:id="rId54"/>
    <p:sldId id="690" r:id="rId55"/>
    <p:sldId id="691" r:id="rId56"/>
    <p:sldId id="692" r:id="rId57"/>
    <p:sldId id="693" r:id="rId58"/>
    <p:sldId id="694" r:id="rId59"/>
    <p:sldId id="695" r:id="rId60"/>
    <p:sldId id="696" r:id="rId61"/>
    <p:sldId id="697" r:id="rId62"/>
    <p:sldId id="698" r:id="rId63"/>
    <p:sldId id="699" r:id="rId64"/>
    <p:sldId id="700" r:id="rId65"/>
    <p:sldId id="701" r:id="rId66"/>
    <p:sldId id="574" r:id="rId67"/>
    <p:sldId id="575" r:id="rId68"/>
    <p:sldId id="576" r:id="rId69"/>
    <p:sldId id="577" r:id="rId70"/>
    <p:sldId id="578" r:id="rId71"/>
    <p:sldId id="579" r:id="rId72"/>
    <p:sldId id="580" r:id="rId73"/>
    <p:sldId id="581" r:id="rId74"/>
    <p:sldId id="582" r:id="rId75"/>
    <p:sldId id="583" r:id="rId76"/>
    <p:sldId id="584" r:id="rId77"/>
    <p:sldId id="585" r:id="rId78"/>
    <p:sldId id="586" r:id="rId79"/>
    <p:sldId id="587" r:id="rId80"/>
    <p:sldId id="588" r:id="rId81"/>
    <p:sldId id="589" r:id="rId82"/>
    <p:sldId id="590" r:id="rId83"/>
    <p:sldId id="591" r:id="rId84"/>
    <p:sldId id="592" r:id="rId85"/>
    <p:sldId id="593" r:id="rId86"/>
    <p:sldId id="594" r:id="rId87"/>
    <p:sldId id="595" r:id="rId88"/>
    <p:sldId id="596" r:id="rId89"/>
    <p:sldId id="540" r:id="rId90"/>
    <p:sldId id="597" r:id="rId91"/>
    <p:sldId id="598" r:id="rId92"/>
    <p:sldId id="599" r:id="rId93"/>
    <p:sldId id="600" r:id="rId94"/>
    <p:sldId id="601" r:id="rId95"/>
    <p:sldId id="602" r:id="rId96"/>
    <p:sldId id="603" r:id="rId97"/>
    <p:sldId id="604" r:id="rId98"/>
    <p:sldId id="605" r:id="rId99"/>
    <p:sldId id="606" r:id="rId100"/>
    <p:sldId id="607" r:id="rId101"/>
    <p:sldId id="608" r:id="rId102"/>
    <p:sldId id="609" r:id="rId103"/>
    <p:sldId id="610" r:id="rId104"/>
    <p:sldId id="611" r:id="rId105"/>
    <p:sldId id="612" r:id="rId106"/>
    <p:sldId id="613" r:id="rId107"/>
    <p:sldId id="614" r:id="rId108"/>
    <p:sldId id="615" r:id="rId109"/>
    <p:sldId id="616" r:id="rId110"/>
    <p:sldId id="617" r:id="rId111"/>
    <p:sldId id="618" r:id="rId112"/>
    <p:sldId id="619" r:id="rId113"/>
    <p:sldId id="620" r:id="rId114"/>
    <p:sldId id="621" r:id="rId115"/>
    <p:sldId id="565" r:id="rId116"/>
    <p:sldId id="622" r:id="rId117"/>
    <p:sldId id="623" r:id="rId118"/>
    <p:sldId id="624" r:id="rId119"/>
    <p:sldId id="625" r:id="rId120"/>
    <p:sldId id="626" r:id="rId121"/>
    <p:sldId id="627" r:id="rId122"/>
    <p:sldId id="628" r:id="rId123"/>
    <p:sldId id="629" r:id="rId124"/>
    <p:sldId id="630" r:id="rId125"/>
    <p:sldId id="631" r:id="rId126"/>
    <p:sldId id="632" r:id="rId127"/>
    <p:sldId id="633" r:id="rId128"/>
    <p:sldId id="634" r:id="rId129"/>
    <p:sldId id="635" r:id="rId130"/>
    <p:sldId id="636" r:id="rId131"/>
    <p:sldId id="637" r:id="rId132"/>
    <p:sldId id="638" r:id="rId133"/>
    <p:sldId id="639" r:id="rId134"/>
    <p:sldId id="515" r:id="rId135"/>
    <p:sldId id="341" r:id="rId136"/>
  </p:sldIdLst>
  <p:sldSz cx="12190095" cy="6859270"/>
  <p:notesSz cx="6858000" cy="9144000"/>
  <p:custDataLst>
    <p:tags r:id="rId140"/>
  </p:custDataLst>
  <p:defaultTextStyle>
    <a:defPPr>
      <a:defRPr lang="zh-CN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93" autoAdjust="0"/>
    <p:restoredTop sz="97778" autoAdjust="0"/>
  </p:normalViewPr>
  <p:slideViewPr>
    <p:cSldViewPr>
      <p:cViewPr varScale="1">
        <p:scale>
          <a:sx n="68" d="100"/>
          <a:sy n="68" d="100"/>
        </p:scale>
        <p:origin x="-594" y="-96"/>
      </p:cViewPr>
      <p:guideLst>
        <p:guide orient="horz" pos="1548"/>
        <p:guide orient="horz" pos="2160"/>
        <p:guide pos="2880"/>
        <p:guide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0" Type="http://schemas.openxmlformats.org/officeDocument/2006/relationships/tags" Target="tags/tag19.xml"/><Relationship Id="rId14" Type="http://schemas.openxmlformats.org/officeDocument/2006/relationships/slide" Target="slides/slide11.xml"/><Relationship Id="rId139" Type="http://schemas.openxmlformats.org/officeDocument/2006/relationships/tableStyles" Target="tableStyles.xml"/><Relationship Id="rId138" Type="http://schemas.openxmlformats.org/officeDocument/2006/relationships/viewProps" Target="viewProps.xml"/><Relationship Id="rId137" Type="http://schemas.openxmlformats.org/officeDocument/2006/relationships/presProps" Target="presProps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4EB83-FDBB-4625-B2B9-A0F6A2EBD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2" y="274702"/>
            <a:ext cx="8025355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5" y="1122623"/>
            <a:ext cx="9142809" cy="2388153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595" y="3602872"/>
            <a:ext cx="9142809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6565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330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095" indent="0" algn="ctr">
              <a:buNone/>
              <a:defRPr sz="1600"/>
            </a:lvl6pPr>
            <a:lvl7pPr marL="2741295" indent="0" algn="ctr">
              <a:buNone/>
              <a:defRPr sz="1600"/>
            </a:lvl7pPr>
            <a:lvl8pPr marL="3197860" indent="0" algn="ctr">
              <a:buNone/>
              <a:defRPr sz="1600"/>
            </a:lvl8pPr>
            <a:lvl9pPr marL="365506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E577-407E-4EE4-9515-4A7F5857F8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DC4E-BE01-42C6-A008-13650FE3F5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5510" y="260709"/>
            <a:ext cx="4837688" cy="527638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479992" y="260710"/>
            <a:ext cx="479991" cy="48016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713495" y="456797"/>
            <a:ext cx="386968" cy="38710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gradFill>
                <a:gsLst>
                  <a:gs pos="0">
                    <a:srgbClr val="66CCFF"/>
                  </a:gs>
                  <a:gs pos="52000">
                    <a:schemeClr val="bg1"/>
                  </a:gs>
                  <a:gs pos="100000">
                    <a:srgbClr val="0070C0"/>
                  </a:gs>
                </a:gsLst>
                <a:lin ang="0" scaled="1"/>
              </a:gradFill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982638" y="811567"/>
            <a:ext cx="1113862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60" y="4407922"/>
            <a:ext cx="10361851" cy="1362390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2" y="1600573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3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70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00" b="1"/>
            </a:lvl4pPr>
            <a:lvl5pPr marL="2438400" indent="0">
              <a:buNone/>
              <a:defRPr sz="2100" b="1"/>
            </a:lvl5pPr>
            <a:lvl6pPr marL="3048000" indent="0">
              <a:buNone/>
              <a:defRPr sz="2100" b="1"/>
            </a:lvl6pPr>
            <a:lvl7pPr marL="3657600" indent="0">
              <a:buNone/>
              <a:defRPr sz="2100" b="1"/>
            </a:lvl7pPr>
            <a:lvl8pPr marL="4267200" indent="0">
              <a:buNone/>
              <a:defRPr sz="2100" b="1"/>
            </a:lvl8pPr>
            <a:lvl9pPr marL="4876800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79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3" y="1535470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00" b="1"/>
            </a:lvl4pPr>
            <a:lvl5pPr marL="2438400" indent="0">
              <a:buNone/>
              <a:defRPr sz="2100" b="1"/>
            </a:lvl5pPr>
            <a:lvl6pPr marL="3048000" indent="0">
              <a:buNone/>
              <a:defRPr sz="2100" b="1"/>
            </a:lvl6pPr>
            <a:lvl7pPr marL="3657600" indent="0">
              <a:buNone/>
              <a:defRPr sz="2100" b="1"/>
            </a:lvl7pPr>
            <a:lvl8pPr marL="4267200" indent="0">
              <a:buNone/>
              <a:defRPr sz="2100" b="1"/>
            </a:lvl8pPr>
            <a:lvl9pPr marL="4876800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3" y="2175379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4" y="273114"/>
            <a:ext cx="6814779" cy="5854469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4" y="1435435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3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917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600" indent="0">
              <a:buNone/>
              <a:defRPr sz="3700"/>
            </a:lvl2pPr>
            <a:lvl3pPr marL="1219200" indent="0">
              <a:buNone/>
              <a:defRPr sz="3200"/>
            </a:lvl3pPr>
            <a:lvl4pPr marL="1828800" indent="0">
              <a:buNone/>
              <a:defRPr sz="2700"/>
            </a:lvl4pPr>
            <a:lvl5pPr marL="2438400" indent="0">
              <a:buNone/>
              <a:defRPr sz="2700"/>
            </a:lvl5pPr>
            <a:lvl6pPr marL="3048000" indent="0">
              <a:buNone/>
              <a:defRPr sz="2700"/>
            </a:lvl6pPr>
            <a:lvl7pPr marL="3657600" indent="0">
              <a:buNone/>
              <a:defRPr sz="2700"/>
            </a:lvl7pPr>
            <a:lvl8pPr marL="4267200" indent="0">
              <a:buNone/>
              <a:defRPr sz="2700"/>
            </a:lvl8pPr>
            <a:lvl9pPr marL="4876800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8582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3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microsoft.com/office/2007/relationships/hdphoto" Target="../media/image7.wdp"/><Relationship Id="rId20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5.jpeg"/><Relationship Id="rId18" Type="http://schemas.openxmlformats.org/officeDocument/2006/relationships/image" Target="../media/image4.jpeg"/><Relationship Id="rId17" Type="http://schemas.microsoft.com/office/2007/relationships/hdphoto" Target="../media/image3.wdp"/><Relationship Id="rId16" Type="http://schemas.openxmlformats.org/officeDocument/2006/relationships/image" Target="../media/image2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52701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9" y="6357822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4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-14238"/>
            <a:ext cx="12190413" cy="68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34" y="0"/>
            <a:ext cx="12204435" cy="6876197"/>
          </a:xfrm>
          <a:prstGeom prst="rect">
            <a:avLst/>
          </a:prstGeom>
          <a:blipFill dpi="0" rotWithShape="1">
            <a:blip r:embed="rId19">
              <a:alphaModFix amt="29000"/>
              <a:duotone>
                <a:prstClr val="black"/>
                <a:srgbClr val="E4E4E4">
                  <a:tint val="45000"/>
                  <a:satMod val="400000"/>
                </a:srgbClr>
              </a:duotone>
            </a:blip>
            <a:srcRect/>
            <a:tile tx="0" ty="0" sx="100000" sy="100000" flip="none" algn="tl"/>
          </a:blipFill>
        </p:spPr>
      </p:pic>
      <p:pic>
        <p:nvPicPr>
          <p:cNvPr id="9" name="Picture 2" descr="C:\Users\Administrator\Desktop\图片1.png"/>
          <p:cNvPicPr>
            <a:picLocks noChangeAspect="1" noChangeArrowheads="1"/>
          </p:cNvPicPr>
          <p:nvPr userDrawn="1"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8"/>
          <a:stretch>
            <a:fillRect/>
          </a:stretch>
        </p:blipFill>
        <p:spPr bwMode="auto">
          <a:xfrm>
            <a:off x="0" y="0"/>
            <a:ext cx="1219358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121920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image" Target="../media/image77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em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1" Type="http://schemas.openxmlformats.org/officeDocument/2006/relationships/image" Target="../media/image80.emf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em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emf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emf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5.emf"/><Relationship Id="rId1" Type="http://schemas.openxmlformats.org/officeDocument/2006/relationships/image" Target="../media/image84.emf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1" Type="http://schemas.openxmlformats.org/officeDocument/2006/relationships/image" Target="../media/image89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em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emf"/></Relationships>
</file>

<file path=ppt/slides/_rels/slide1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1" Type="http://schemas.openxmlformats.org/officeDocument/2006/relationships/image" Target="../media/image94.emf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em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emf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e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e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emf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emf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1" Type="http://schemas.openxmlformats.org/officeDocument/2006/relationships/image" Target="../media/image72.e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emf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474" y="6306786"/>
            <a:ext cx="12264499" cy="1077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TextBox 7"/>
          <p:cNvSpPr>
            <a:spLocks noChangeArrowheads="1"/>
          </p:cNvSpPr>
          <p:nvPr/>
        </p:nvSpPr>
        <p:spPr bwMode="auto">
          <a:xfrm>
            <a:off x="8752840" y="88265"/>
            <a:ext cx="3606800" cy="737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alpha val="7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2800" b="1" dirty="0">
                <a:solidFill>
                  <a:srgbClr val="006CB8"/>
                </a:solidFill>
                <a:latin typeface="+mn-ea"/>
              </a:rPr>
              <a:t>JavaScript</a:t>
            </a:r>
            <a:r>
              <a:rPr lang="zh-CN" altLang="en-US" sz="2800" b="1" dirty="0">
                <a:solidFill>
                  <a:srgbClr val="006CB8"/>
                </a:solidFill>
                <a:latin typeface="+mn-ea"/>
              </a:rPr>
              <a:t>程序设计</a:t>
            </a:r>
            <a:endParaRPr lang="zh-CN" altLang="en-US" sz="2800" b="1" dirty="0">
              <a:solidFill>
                <a:srgbClr val="006CB8"/>
              </a:solidFill>
              <a:latin typeface="+mn-ea"/>
            </a:endParaRPr>
          </a:p>
        </p:txBody>
      </p:sp>
      <p:sp>
        <p:nvSpPr>
          <p:cNvPr id="104" name="TextBox 7"/>
          <p:cNvSpPr>
            <a:spLocks noChangeArrowheads="1"/>
          </p:cNvSpPr>
          <p:nvPr/>
        </p:nvSpPr>
        <p:spPr bwMode="auto">
          <a:xfrm>
            <a:off x="4395890" y="5421075"/>
            <a:ext cx="410710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alpha val="7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4000" b="1" dirty="0">
                <a:solidFill>
                  <a:srgbClr val="006CB8"/>
                </a:solidFill>
                <a:latin typeface="+mj-ea"/>
                <a:ea typeface="+mj-ea"/>
                <a:sym typeface="微软雅黑" panose="020B0503020204020204" pitchFamily="34" charset="-122"/>
              </a:rPr>
              <a:t>               </a:t>
            </a:r>
            <a:endParaRPr lang="zh-CN" altLang="en-US" sz="4000" b="1" dirty="0">
              <a:solidFill>
                <a:srgbClr val="006CB8"/>
              </a:solidFill>
              <a:latin typeface="+mj-ea"/>
              <a:ea typeface="+mj-ea"/>
            </a:endParaRPr>
          </a:p>
        </p:txBody>
      </p:sp>
      <p:sp>
        <p:nvSpPr>
          <p:cNvPr id="106" name="圆角矩形 105"/>
          <p:cNvSpPr/>
          <p:nvPr/>
        </p:nvSpPr>
        <p:spPr>
          <a:xfrm>
            <a:off x="2515525" y="4682358"/>
            <a:ext cx="7252089" cy="672230"/>
          </a:xfrm>
          <a:prstGeom prst="roundRect">
            <a:avLst>
              <a:gd name="adj" fmla="val 4227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4845924" y="4764559"/>
            <a:ext cx="259842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课程组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2301643" y="4644338"/>
            <a:ext cx="959980" cy="766336"/>
            <a:chOff x="899592" y="2377261"/>
            <a:chExt cx="720079" cy="57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9" name="圆角矩形 108"/>
            <p:cNvSpPr/>
            <p:nvPr/>
          </p:nvSpPr>
          <p:spPr>
            <a:xfrm>
              <a:off x="899592" y="2377261"/>
              <a:ext cx="720079" cy="574619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0" name="圆角矩形 109"/>
            <p:cNvSpPr/>
            <p:nvPr/>
          </p:nvSpPr>
          <p:spPr>
            <a:xfrm>
              <a:off x="920241" y="2397813"/>
              <a:ext cx="681258" cy="533516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111" name="Picture 2" descr="C:\Users\Administrator\Desktop\手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 flipH="1">
            <a:off x="2142795" y="4778391"/>
            <a:ext cx="3945966" cy="3835979"/>
          </a:xfrm>
          <a:prstGeom prst="rect">
            <a:avLst/>
          </a:prstGeom>
          <a:noFill/>
        </p:spPr>
      </p:pic>
      <p:sp>
        <p:nvSpPr>
          <p:cNvPr id="112" name="TextBox 111"/>
          <p:cNvSpPr txBox="1"/>
          <p:nvPr/>
        </p:nvSpPr>
        <p:spPr>
          <a:xfrm>
            <a:off x="5275822" y="6148192"/>
            <a:ext cx="2038372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     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3" name="Picture 16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41" y="1053530"/>
            <a:ext cx="1913187" cy="1270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014" y="1056380"/>
            <a:ext cx="2053223" cy="1270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1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2400" y="1056079"/>
            <a:ext cx="1904560" cy="127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16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151" y="1056079"/>
            <a:ext cx="2050384" cy="127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16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522" y="1056079"/>
            <a:ext cx="2117503" cy="127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17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886" y="1053530"/>
            <a:ext cx="2205096" cy="1270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2680279" y="3210093"/>
            <a:ext cx="68419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4000" b="1" dirty="0">
                <a:solidFill>
                  <a:srgbClr val="006CB8"/>
                </a:solidFill>
                <a:latin typeface="+mn-ea"/>
              </a:rPr>
              <a:t>第六章 </a:t>
            </a:r>
            <a:r>
              <a:rPr lang="en-US" altLang="zh-CN" sz="4000" b="1" dirty="0" err="1">
                <a:solidFill>
                  <a:srgbClr val="006CB8"/>
                </a:solidFill>
                <a:latin typeface="+mn-ea"/>
              </a:rPr>
              <a:t>jQuery</a:t>
            </a:r>
            <a:endParaRPr lang="zh-CN" altLang="en-US" sz="4000" b="1" dirty="0">
              <a:solidFill>
                <a:srgbClr val="006CB8"/>
              </a:solidFill>
              <a:latin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5" y="215367"/>
            <a:ext cx="1989981" cy="378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78691E-6 L 0.575 -4.7869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93827E-6 L 0.58351 4.9382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1"/>
      <p:bldP spid="107" grpId="0"/>
      <p:bldP spid="1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1</a:t>
            </a:r>
            <a:r>
              <a:rPr lang="en-US" altLang="zh-CN" b="1" dirty="0"/>
              <a:t>. </a:t>
            </a:r>
            <a:r>
              <a:rPr lang="en-US" altLang="zh-CN" b="1" dirty="0" err="1"/>
              <a:t>jQuery</a:t>
            </a:r>
            <a:r>
              <a:rPr lang="zh-CN" altLang="en-US" b="1" dirty="0"/>
              <a:t>概述</a:t>
            </a:r>
            <a:endParaRPr lang="zh-CN" altLang="en-US" sz="2800" b="1" dirty="0"/>
          </a:p>
        </p:txBody>
      </p:sp>
      <p:sp>
        <p:nvSpPr>
          <p:cNvPr id="2" name="矩形 1"/>
          <p:cNvSpPr/>
          <p:nvPr/>
        </p:nvSpPr>
        <p:spPr>
          <a:xfrm>
            <a:off x="838622" y="1125538"/>
            <a:ext cx="4896544" cy="54117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000" dirty="0">
                <a:latin typeface="+mn-ea"/>
              </a:rPr>
              <a:t>对比</a:t>
            </a:r>
            <a:r>
              <a:rPr lang="en-US" altLang="zh-CN" sz="2000" dirty="0" err="1" smtClean="0">
                <a:latin typeface="+mn-ea"/>
              </a:rPr>
              <a:t>jQuery</a:t>
            </a:r>
            <a:r>
              <a:rPr lang="zh-CN" altLang="en-US" sz="2000" dirty="0" smtClean="0">
                <a:latin typeface="+mn-ea"/>
              </a:rPr>
              <a:t>代码</a:t>
            </a:r>
            <a:r>
              <a:rPr lang="zh-CN" altLang="zh-CN" sz="2000" dirty="0" smtClean="0">
                <a:latin typeface="+mn-ea"/>
              </a:rPr>
              <a:t>和</a:t>
            </a:r>
            <a:r>
              <a:rPr lang="en-US" altLang="zh-CN" sz="2000" dirty="0" smtClean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JavaScript</a:t>
            </a:r>
            <a:r>
              <a:rPr lang="zh-CN" altLang="zh-CN" sz="2000" dirty="0">
                <a:latin typeface="+mn-ea"/>
              </a:rPr>
              <a:t>原生代码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2" y="2133650"/>
            <a:ext cx="5832648" cy="1574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3" y="4159871"/>
            <a:ext cx="5832648" cy="1574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圆角矩形 8"/>
          <p:cNvSpPr/>
          <p:nvPr/>
        </p:nvSpPr>
        <p:spPr>
          <a:xfrm>
            <a:off x="7607374" y="3265785"/>
            <a:ext cx="4176464" cy="1028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总结：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jQuery</a:t>
            </a: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更加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简洁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1. jQuery</a:t>
            </a:r>
            <a:r>
              <a:rPr lang="zh-CN" altLang="en-US" b="1" dirty="0"/>
              <a:t>动画</a:t>
            </a:r>
            <a:endParaRPr lang="zh-CN" altLang="en-US" sz="2800" b="1" dirty="0"/>
          </a:p>
        </p:txBody>
      </p:sp>
      <p:sp>
        <p:nvSpPr>
          <p:cNvPr id="7" name="矩形 6"/>
          <p:cNvSpPr/>
          <p:nvPr/>
        </p:nvSpPr>
        <p:spPr>
          <a:xfrm>
            <a:off x="1185510" y="1712089"/>
            <a:ext cx="9073008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元素的淡入、淡出也被称为元素的渐显、渐隐。在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jQuery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中涉及这两个效果的方法有</a:t>
            </a:r>
            <a:r>
              <a:rPr lang="en-US" altLang="zh-CN" sz="2000" dirty="0" err="1">
                <a:latin typeface="+mn-ea"/>
                <a:cs typeface="Times New Roman" panose="02020603050405020304" pitchFamily="18" charset="0"/>
              </a:rPr>
              <a:t>fadeIn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err="1">
                <a:latin typeface="+mn-ea"/>
                <a:cs typeface="Times New Roman" panose="02020603050405020304" pitchFamily="18" charset="0"/>
              </a:rPr>
              <a:t>fadeOut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err="1">
                <a:latin typeface="+mn-ea"/>
                <a:cs typeface="Times New Roman" panose="02020603050405020304" pitchFamily="18" charset="0"/>
              </a:rPr>
              <a:t>fadeTo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dirty="0" err="1">
                <a:latin typeface="+mn-ea"/>
                <a:cs typeface="Times New Roman" panose="02020603050405020304" pitchFamily="18" charset="0"/>
              </a:rPr>
              <a:t>fadeToggle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，如表所示。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9" name="矩形 38"/>
          <p:cNvSpPr>
            <a:spLocks noChangeArrowheads="1"/>
          </p:cNvSpPr>
          <p:nvPr/>
        </p:nvSpPr>
        <p:spPr bwMode="auto">
          <a:xfrm>
            <a:off x="838622" y="1158806"/>
            <a:ext cx="84296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淡入和淡出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42678" y="2922615"/>
            <a:ext cx="9289032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6-18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淡入、淡出函数</a:t>
            </a:r>
            <a:endParaRPr lang="zh-CN" altLang="en-US" sz="2000" dirty="0"/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1198662" y="3561060"/>
          <a:ext cx="9433048" cy="2036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4656"/>
                <a:gridCol w="3528392"/>
              </a:tblGrid>
              <a:tr h="356763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方法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</a:tr>
              <a:tr h="356763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fadeIn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([duration][,easing][,complete])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淡入显示元素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6763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fadeOut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([duration][,easing][,complete])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淡出隐藏元素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92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fadeTo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duration,opacity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,[,easing][,complete])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以淡入淡出方式将元素调整到指定的透明度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6763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fadeToggle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([duration][,easing][,complete])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淡入显示元素或淡出隐藏元素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1" grpId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1. jQuery</a:t>
            </a:r>
            <a:r>
              <a:rPr lang="zh-CN" altLang="en-US" b="1" dirty="0"/>
              <a:t>动画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94606" y="1117592"/>
            <a:ext cx="68173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案例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6.4.2】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元素的淡入和淡出</a:t>
            </a:r>
            <a:endParaRPr lang="zh-CN" altLang="en-US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638" y="1489143"/>
            <a:ext cx="5262372" cy="53416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86" y="1581029"/>
            <a:ext cx="4848377" cy="5157847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1. jQuery</a:t>
            </a:r>
            <a:r>
              <a:rPr lang="zh-CN" altLang="en-US" b="1" dirty="0"/>
              <a:t>动画</a:t>
            </a:r>
            <a:endParaRPr lang="zh-CN" altLang="en-US" sz="2800" b="1" dirty="0"/>
          </a:p>
        </p:txBody>
      </p:sp>
      <p:sp>
        <p:nvSpPr>
          <p:cNvPr id="7" name="矩形 6"/>
          <p:cNvSpPr/>
          <p:nvPr/>
        </p:nvSpPr>
        <p:spPr>
          <a:xfrm>
            <a:off x="1185510" y="1712089"/>
            <a:ext cx="9073008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jQuery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提供了</a:t>
            </a:r>
            <a:r>
              <a:rPr lang="en-US" altLang="zh-CN" sz="2000" dirty="0" err="1">
                <a:latin typeface="+mn-ea"/>
                <a:cs typeface="Times New Roman" panose="02020603050405020304" pitchFamily="18" charset="0"/>
              </a:rPr>
              <a:t>slideUp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err="1">
                <a:latin typeface="+mn-ea"/>
                <a:cs typeface="Times New Roman" panose="02020603050405020304" pitchFamily="18" charset="0"/>
              </a:rPr>
              <a:t>slideDown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err="1">
                <a:latin typeface="+mn-ea"/>
                <a:cs typeface="Times New Roman" panose="02020603050405020304" pitchFamily="18" charset="0"/>
              </a:rPr>
              <a:t>slideToggle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方法来实现类似幻灯片中拉窗帘的特效。这三个方法的介绍如下表所示。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9" name="矩形 38"/>
          <p:cNvSpPr>
            <a:spLocks noChangeArrowheads="1"/>
          </p:cNvSpPr>
          <p:nvPr/>
        </p:nvSpPr>
        <p:spPr bwMode="auto">
          <a:xfrm>
            <a:off x="838622" y="1158806"/>
            <a:ext cx="84296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上滑和下滑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42678" y="2922615"/>
            <a:ext cx="9289032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6-19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上滑、下滑函数</a:t>
            </a:r>
            <a:endParaRPr lang="zh-CN" altLang="en-US" sz="2000" dirty="0"/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1198662" y="3561060"/>
          <a:ext cx="9433048" cy="1427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4656"/>
                <a:gridCol w="3528392"/>
              </a:tblGrid>
              <a:tr h="356763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方法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</a:tr>
              <a:tr h="356763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slideUp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([duration][,easing][,complete])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垂直滑动隐藏元素（向上减小）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6763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slideDown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([duration][,easing][,complete])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垂直滑动显示元素（向下增大）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6763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slideToggle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([duration][,easing][,complete])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垂直滑动隐藏元素或显示元素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1" grpId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1. jQuery</a:t>
            </a:r>
            <a:r>
              <a:rPr lang="zh-CN" altLang="en-US" b="1" dirty="0"/>
              <a:t>动画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94606" y="1117592"/>
            <a:ext cx="68173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案例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6.4.3】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元素的上滑和下滑</a:t>
            </a:r>
            <a:endParaRPr lang="zh-CN" altLang="en-US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5510" y="1571370"/>
            <a:ext cx="7082582" cy="5343216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1. jQuery</a:t>
            </a:r>
            <a:r>
              <a:rPr lang="zh-CN" altLang="en-US" b="1" dirty="0"/>
              <a:t>动画</a:t>
            </a:r>
            <a:endParaRPr lang="zh-CN" altLang="en-US" sz="2800" b="1" dirty="0"/>
          </a:p>
        </p:txBody>
      </p:sp>
      <p:sp>
        <p:nvSpPr>
          <p:cNvPr id="7" name="矩形 6"/>
          <p:cNvSpPr/>
          <p:nvPr/>
        </p:nvSpPr>
        <p:spPr>
          <a:xfrm>
            <a:off x="1185510" y="1712089"/>
            <a:ext cx="907300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jQuery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已经内置了一些动画，但在实际开发中并不能满足所有需求。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9" name="矩形 38"/>
          <p:cNvSpPr>
            <a:spLocks noChangeArrowheads="1"/>
          </p:cNvSpPr>
          <p:nvPr/>
        </p:nvSpPr>
        <p:spPr bwMode="auto">
          <a:xfrm>
            <a:off x="838622" y="1158806"/>
            <a:ext cx="84296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自定义动画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0072" y="2637706"/>
            <a:ext cx="9073008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因此在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jQuery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中还提供了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animate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方法来完成自定义动画。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animate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方法的语法如下：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34766" y="3861842"/>
            <a:ext cx="7704856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altLang="zh-CN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$(selector).animate(params[,duration][,easing][,complete] );</a:t>
            </a:r>
            <a:endParaRPr lang="en-US" altLang="zh-CN" sz="2000" i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86202" y="4661547"/>
            <a:ext cx="9073008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params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为希望进行变幻的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CSS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属性列表，以及变化后的最终值。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duration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easing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complete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参数与表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6-17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所列参数作用一致。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8" grpId="0"/>
      <p:bldP spid="10" grpId="0"/>
      <p:bldP spid="13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1. jQuery</a:t>
            </a:r>
            <a:r>
              <a:rPr lang="zh-CN" altLang="en-US" b="1" dirty="0"/>
              <a:t>动画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94606" y="1117592"/>
            <a:ext cx="68173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案例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6.4.4】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可伸缩导航栏</a:t>
            </a:r>
            <a:endParaRPr lang="zh-CN" altLang="en-US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622" y="1634229"/>
            <a:ext cx="5745616" cy="49685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086" y="2191175"/>
            <a:ext cx="4826693" cy="356312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jQuery</a:t>
            </a:r>
            <a:r>
              <a:rPr lang="zh-CN" altLang="en-US" b="1" dirty="0"/>
              <a:t>的</a:t>
            </a:r>
            <a:r>
              <a:rPr lang="en-US" altLang="zh-CN" b="1" dirty="0"/>
              <a:t>Ajax</a:t>
            </a:r>
            <a:r>
              <a:rPr lang="zh-CN" altLang="en-US" b="1" dirty="0"/>
              <a:t>操作</a:t>
            </a:r>
            <a:endParaRPr lang="zh-CN" altLang="en-US" sz="2800" b="1" dirty="0"/>
          </a:p>
        </p:txBody>
      </p:sp>
      <p:sp>
        <p:nvSpPr>
          <p:cNvPr id="7" name="矩形 6"/>
          <p:cNvSpPr/>
          <p:nvPr/>
        </p:nvSpPr>
        <p:spPr>
          <a:xfrm>
            <a:off x="1185510" y="1926229"/>
            <a:ext cx="10454312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6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2005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年，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Jesse James Garrett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撰写了一篇文章，“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Ajax -- A New Approach to Web Applications”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。在这篇文章中描述了一个被他称作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Ajax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Asynchronous </a:t>
            </a:r>
            <a:r>
              <a:rPr lang="en-US" altLang="zh-CN" sz="2000" dirty="0" err="1">
                <a:latin typeface="+mn-ea"/>
                <a:cs typeface="Times New Roman" panose="02020603050405020304" pitchFamily="18" charset="0"/>
              </a:rPr>
              <a:t>JavaScript+XML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）的技术。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9" name="矩形 38"/>
          <p:cNvSpPr>
            <a:spLocks noChangeArrowheads="1"/>
          </p:cNvSpPr>
          <p:nvPr/>
        </p:nvSpPr>
        <p:spPr bwMode="auto">
          <a:xfrm>
            <a:off x="838622" y="1158806"/>
            <a:ext cx="84296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Ajax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85510" y="3717826"/>
            <a:ext cx="10454312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6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通过这个技术可以在后台与服务器进行少量数据交换，使网页实现异步更新。传统方式与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Ajax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方式的区别在于：传统方式页面发出请求后，服务器会返回一个新页面；而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Ajax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方式服务器只会返回数据，再通过操作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DOM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实现页面的局部更新。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jQuery</a:t>
            </a:r>
            <a:r>
              <a:rPr lang="zh-CN" altLang="en-US" b="1" dirty="0"/>
              <a:t>的</a:t>
            </a:r>
            <a:r>
              <a:rPr lang="en-US" altLang="zh-CN" b="1" dirty="0"/>
              <a:t>Ajax</a:t>
            </a:r>
            <a:r>
              <a:rPr lang="zh-CN" altLang="en-US" b="1" dirty="0"/>
              <a:t>操作</a:t>
            </a:r>
            <a:endParaRPr lang="zh-CN" altLang="en-US" sz="28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2034381" y="2277666"/>
            <a:ext cx="81216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6-20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传统方式与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Ajax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方式对比</a:t>
            </a:r>
            <a:endParaRPr lang="zh-CN" altLang="en-US" sz="2000" dirty="0"/>
          </a:p>
        </p:txBody>
      </p: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1702718" y="2997746"/>
          <a:ext cx="8712967" cy="1332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1028"/>
                <a:gridCol w="1486203"/>
                <a:gridCol w="2859433"/>
                <a:gridCol w="2736303"/>
              </a:tblGrid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方法比较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遵循的协议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请求发出的方式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数据展示方式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marL="0" indent="0" algn="ctr" defTabSz="12192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传统方式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12192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HTTP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12192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页面链接跳转发出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12192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重新载入新页面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marL="0" indent="0" algn="ctr" defTabSz="12192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Ajax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方式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12192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HTTP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12192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由</a:t>
                      </a:r>
                      <a:r>
                        <a:rPr lang="en-US" altLang="zh-CN" sz="2000" b="0" kern="1200" dirty="0" err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XMLHttpRequest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实例发出请求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12192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通过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JavaScript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和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DOM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技术局部更新页面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jQuery</a:t>
            </a:r>
            <a:r>
              <a:rPr lang="zh-CN" altLang="en-US" b="1" dirty="0"/>
              <a:t>的</a:t>
            </a:r>
            <a:r>
              <a:rPr lang="en-US" altLang="zh-CN" b="1" dirty="0"/>
              <a:t>Ajax</a:t>
            </a:r>
            <a:r>
              <a:rPr lang="zh-CN" altLang="en-US" b="1" dirty="0"/>
              <a:t>操作</a:t>
            </a:r>
            <a:endParaRPr lang="zh-CN" altLang="en-US" sz="2800" b="1" dirty="0"/>
          </a:p>
        </p:txBody>
      </p:sp>
      <p:sp>
        <p:nvSpPr>
          <p:cNvPr id="7" name="矩形 6"/>
          <p:cNvSpPr/>
          <p:nvPr/>
        </p:nvSpPr>
        <p:spPr>
          <a:xfrm>
            <a:off x="1185510" y="1413570"/>
            <a:ext cx="10454312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HTTP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协议（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Hyper Text Transfer Protocol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）是一种用于分布式、协作式和超媒体信息系统的应用层协议。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HTTP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是万维网数据通信的基础。它的特点有：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53140" y="2485087"/>
            <a:ext cx="1045431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6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支持客户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服务器模式。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85510" y="105353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HTTP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协议简介</a:t>
            </a:r>
            <a:endParaRPr lang="zh-CN" altLang="en-US" sz="1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62676" y="3013117"/>
            <a:ext cx="10454312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6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简单快速：客户向服务器请求服务时，只需传送请求方法和路径。由于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HTTP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协议简单，使得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HTTP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服务器的程序规模小，因而通信速度很快。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85510" y="4002812"/>
            <a:ext cx="1045431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6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灵活：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HTTP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允许传输任意类型的数据对象。传输的数据类型由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Content-Type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加以标记。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03444" y="4530842"/>
            <a:ext cx="10454312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6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无连接：无连接的含义是限制每次连接只处理一个请求。服务器处理完客户的请求，并收到客户的应答后，即断开连接。采用这种方式可以节省传输时间。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85510" y="5374010"/>
            <a:ext cx="10454312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6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无状态：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HTTP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协议是无状态协议。无状态是指协议对于事务处理没有记忆能力。缺少状态意味着如果后续处理需要前面的信息，则它必须重传，这样可能导致每次连接传送的数据量增大。另一方面，在服务器不需要记录先前信息时它的应答就较快。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0" grpId="0"/>
      <p:bldP spid="12" grpId="0"/>
      <p:bldP spid="14" grpId="0"/>
      <p:bldP spid="1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jQuery</a:t>
            </a:r>
            <a:r>
              <a:rPr lang="zh-CN" altLang="en-US" b="1" dirty="0"/>
              <a:t>的</a:t>
            </a:r>
            <a:r>
              <a:rPr lang="en-US" altLang="zh-CN" b="1" dirty="0"/>
              <a:t>Ajax</a:t>
            </a:r>
            <a:r>
              <a:rPr lang="zh-CN" altLang="en-US" b="1" dirty="0"/>
              <a:t>操作</a:t>
            </a:r>
            <a:endParaRPr lang="zh-CN" altLang="en-US" sz="2800" b="1" dirty="0"/>
          </a:p>
        </p:txBody>
      </p:sp>
      <p:sp>
        <p:nvSpPr>
          <p:cNvPr id="7" name="矩形 6"/>
          <p:cNvSpPr/>
          <p:nvPr/>
        </p:nvSpPr>
        <p:spPr>
          <a:xfrm>
            <a:off x="1171200" y="1169048"/>
            <a:ext cx="907300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HTTP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协议包含的请求方法有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8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种，如表所示。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36416" y="1701602"/>
            <a:ext cx="8856984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6-21 HTTP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请求方法</a:t>
            </a:r>
            <a:endParaRPr lang="zh-CN" altLang="en-US" sz="2000" dirty="0"/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1414686" y="2223537"/>
          <a:ext cx="8856984" cy="3804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7704856"/>
              </a:tblGrid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方法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GET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请求特定的资源，并返回实体主体。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HEAD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类似于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GET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请求，只不过返回的响应种没有具体内容，用于获取报头。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POST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向指定资源提交数据进行处理（例如提交表单或上传文件）。数据被包含再请求体中。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POST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请求可能会导致新资源的建立和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或已有资源的修改。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PUT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从客户端向服务器传送的数据取代指定的文档的内容。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DELETE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请求服务器删除指定资源。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CONNECT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HTTP/1.1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协议中预留给能够将连接改为管道方式的代理服务器。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OPTIONS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允许客户端查看服务器的性能。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TRACE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回显服务器收到的请求，主要用于测试或诊断。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1</a:t>
            </a:r>
            <a:r>
              <a:rPr lang="en-US" altLang="zh-CN" b="1" dirty="0"/>
              <a:t>. </a:t>
            </a:r>
            <a:r>
              <a:rPr lang="en-US" altLang="zh-CN" b="1" dirty="0" err="1"/>
              <a:t>jQuery</a:t>
            </a:r>
            <a:r>
              <a:rPr lang="zh-CN" altLang="en-US" b="1" dirty="0"/>
              <a:t>概述</a:t>
            </a:r>
            <a:endParaRPr lang="zh-CN" altLang="en-US" sz="2800" b="1" dirty="0"/>
          </a:p>
        </p:txBody>
      </p:sp>
      <p:sp>
        <p:nvSpPr>
          <p:cNvPr id="2" name="矩形 1"/>
          <p:cNvSpPr/>
          <p:nvPr/>
        </p:nvSpPr>
        <p:spPr>
          <a:xfrm>
            <a:off x="838622" y="1125538"/>
            <a:ext cx="2807115" cy="54117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000" dirty="0" err="1">
                <a:latin typeface="+mn-ea"/>
              </a:rPr>
              <a:t>jQuery</a:t>
            </a:r>
            <a:r>
              <a:rPr lang="zh-CN" altLang="en-US" sz="2000" dirty="0">
                <a:latin typeface="+mn-ea"/>
              </a:rPr>
              <a:t>代码的书写位置</a:t>
            </a:r>
            <a:endParaRPr lang="zh-CN" altLang="en-US" sz="2000" dirty="0">
              <a:latin typeface="+mn-ea"/>
            </a:endParaRPr>
          </a:p>
        </p:txBody>
      </p:sp>
      <p:sp>
        <p:nvSpPr>
          <p:cNvPr id="8" name="线形标注 2 7"/>
          <p:cNvSpPr/>
          <p:nvPr/>
        </p:nvSpPr>
        <p:spPr>
          <a:xfrm>
            <a:off x="6887294" y="2816896"/>
            <a:ext cx="3240360" cy="1224137"/>
          </a:xfrm>
          <a:prstGeom prst="borderCallout2">
            <a:avLst>
              <a:gd name="adj1" fmla="val 40804"/>
              <a:gd name="adj2" fmla="val -5765"/>
              <a:gd name="adj3" fmla="val 49074"/>
              <a:gd name="adj4" fmla="val -16667"/>
              <a:gd name="adj5" fmla="val 50789"/>
              <a:gd name="adj6" fmla="val -41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运行后，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什么都没有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？？？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457" y="1989634"/>
            <a:ext cx="5430837" cy="298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圆角矩形 2"/>
          <p:cNvSpPr/>
          <p:nvPr/>
        </p:nvSpPr>
        <p:spPr>
          <a:xfrm>
            <a:off x="1836819" y="2349674"/>
            <a:ext cx="2335056" cy="158417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836819" y="4005858"/>
            <a:ext cx="2303059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990750" y="5121404"/>
            <a:ext cx="75608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说明：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jQuery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代码需要写在要操作的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DOM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元素的后面，确保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DOM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元素已经加载后，才可以用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jQuery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进行操作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jQuery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代码写在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DOM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元素前面，则代码不会生效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3" grpId="0" animBg="1"/>
      <p:bldP spid="4" grpId="0" animBg="1"/>
      <p:bldP spid="9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jQuery</a:t>
            </a:r>
            <a:r>
              <a:rPr lang="zh-CN" altLang="en-US" b="1" dirty="0"/>
              <a:t>的</a:t>
            </a:r>
            <a:r>
              <a:rPr lang="en-US" altLang="zh-CN" b="1" dirty="0"/>
              <a:t>Ajax</a:t>
            </a:r>
            <a:r>
              <a:rPr lang="zh-CN" altLang="en-US" b="1" dirty="0"/>
              <a:t>操作</a:t>
            </a:r>
            <a:endParaRPr lang="zh-CN" altLang="en-US" sz="2800" b="1" dirty="0"/>
          </a:p>
        </p:txBody>
      </p:sp>
      <p:sp>
        <p:nvSpPr>
          <p:cNvPr id="7" name="矩形 6"/>
          <p:cNvSpPr/>
          <p:nvPr/>
        </p:nvSpPr>
        <p:spPr>
          <a:xfrm>
            <a:off x="1153140" y="1171523"/>
            <a:ext cx="1045431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HTTP 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请求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响应的步骤如下：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45517" y="1731670"/>
            <a:ext cx="10454312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lnSpc>
                <a:spcPts val="3600"/>
              </a:lnSpc>
              <a:buFont typeface="+mj-lt"/>
              <a:buAutoNum type="romanUcPeriod"/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客户端连接到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Web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服务器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：一个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HTTP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客户端，通常是浏览器，与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Web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服务器的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HTTP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端口（默认为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80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）建立一个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TCP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套接字连接。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62676" y="3013117"/>
            <a:ext cx="10454312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lnSpc>
                <a:spcPts val="3600"/>
              </a:lnSpc>
              <a:buFont typeface="+mj-lt"/>
              <a:buAutoNum type="romanUcPeriod" startAt="2"/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发送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HTTP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请求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：通过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TCP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套接字，客户端向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Web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服务器发送一个文本的请求报文，一个请求报文由请求行、请求头部、空行和请求数据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部分组成。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85510" y="4265111"/>
            <a:ext cx="10454312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lnSpc>
                <a:spcPts val="3600"/>
              </a:lnSpc>
              <a:buFont typeface="+mj-lt"/>
              <a:buAutoNum type="romanUcPeriod" startAt="3"/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服务器接受请求并返回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HTTP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响应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Web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服务器解析请求，定位请求资源。服务器将资源副本写到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TCP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套接字，由客户端读取。一个响应由状态行、响应头部、空行和响应数据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部分组成。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0" grpId="0"/>
      <p:bldP spid="1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jQuery</a:t>
            </a:r>
            <a:r>
              <a:rPr lang="zh-CN" altLang="en-US" b="1" dirty="0"/>
              <a:t>的</a:t>
            </a:r>
            <a:r>
              <a:rPr lang="en-US" altLang="zh-CN" b="1" dirty="0"/>
              <a:t>Ajax</a:t>
            </a:r>
            <a:r>
              <a:rPr lang="zh-CN" altLang="en-US" b="1" dirty="0"/>
              <a:t>操作</a:t>
            </a:r>
            <a:endParaRPr lang="zh-CN" altLang="en-US" sz="2800" b="1" dirty="0"/>
          </a:p>
        </p:txBody>
      </p:sp>
      <p:sp>
        <p:nvSpPr>
          <p:cNvPr id="13" name="矩形 12"/>
          <p:cNvSpPr/>
          <p:nvPr/>
        </p:nvSpPr>
        <p:spPr>
          <a:xfrm>
            <a:off x="1145517" y="1400667"/>
            <a:ext cx="10454312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lnSpc>
                <a:spcPts val="3600"/>
              </a:lnSpc>
              <a:buFont typeface="+mj-lt"/>
              <a:buAutoNum type="romanUcPeriod" startAt="4"/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释放连接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TCP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连接：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若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connection 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模式为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close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，则服务器主动关闭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TCP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连接，客户端被动关闭连接，释放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TCP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连接；若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connection 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模式为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keepalive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，则该连接会保持一段时间，在该时间内可以继续接收请求。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45517" y="3141762"/>
            <a:ext cx="10454312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lnSpc>
                <a:spcPts val="3600"/>
              </a:lnSpc>
              <a:buFont typeface="+mj-lt"/>
              <a:buAutoNum type="romanUcPeriod" startAt="5"/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客户端浏览器解析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HTML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内容：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客户端浏览器首先解析状态行，查看表明请求是否成功的状态代码。然后解析每一个响应头，响应头告知以下为若干字节的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HTML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文档和文档的字符集。客户端浏览器读取响应数据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HTML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，根据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HTML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的语法对其进行格式化，并在浏览器窗口中显示。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jQuery</a:t>
            </a:r>
            <a:r>
              <a:rPr lang="zh-CN" altLang="en-US" b="1" dirty="0"/>
              <a:t>的</a:t>
            </a:r>
            <a:r>
              <a:rPr lang="en-US" altLang="zh-CN" b="1" dirty="0"/>
              <a:t>Ajax</a:t>
            </a:r>
            <a:r>
              <a:rPr lang="zh-CN" altLang="en-US" b="1" dirty="0"/>
              <a:t>操作</a:t>
            </a:r>
            <a:endParaRPr lang="zh-CN" altLang="en-US" sz="2800" b="1" dirty="0"/>
          </a:p>
        </p:txBody>
      </p:sp>
      <p:sp>
        <p:nvSpPr>
          <p:cNvPr id="13" name="矩形 12"/>
          <p:cNvSpPr/>
          <p:nvPr/>
        </p:nvSpPr>
        <p:spPr>
          <a:xfrm>
            <a:off x="1198662" y="1875597"/>
            <a:ext cx="1045431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600"/>
              </a:lnSpc>
              <a:buFont typeface="Wingdings" panose="05000000000000000000" pitchFamily="2" charset="2"/>
              <a:buChar char="p"/>
            </a:pPr>
            <a:r>
              <a:rPr lang="en-US" altLang="zh-CN" sz="2000" dirty="0" err="1">
                <a:latin typeface="+mn-ea"/>
                <a:cs typeface="Times New Roman" panose="02020603050405020304" pitchFamily="18" charset="0"/>
              </a:rPr>
              <a:t>XMLHttpRequest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XHR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）对象用于与服务器交互。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85510" y="105353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  <a:r>
              <a:rPr lang="en-US" altLang="zh-CN" sz="1800" b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XMLHttpRequest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对象</a:t>
            </a:r>
            <a:endParaRPr lang="zh-CN" altLang="en-US" sz="1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98662" y="2828988"/>
            <a:ext cx="1045431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6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通过 </a:t>
            </a:r>
            <a:r>
              <a:rPr lang="en-US" altLang="zh-CN" sz="2000" dirty="0" err="1">
                <a:latin typeface="+mn-ea"/>
                <a:cs typeface="Times New Roman" panose="02020603050405020304" pitchFamily="18" charset="0"/>
              </a:rPr>
              <a:t>XMLHttpRequest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可以在不刷新页面的情况下请求特定 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URL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，获取数据。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98662" y="3645818"/>
            <a:ext cx="9305324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6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这允许网页在不影响用户操作的情况下，更新页面的局部内容。</a:t>
            </a:r>
            <a:r>
              <a:rPr lang="en-US" altLang="zh-CN" sz="2000" dirty="0" err="1">
                <a:latin typeface="+mn-ea"/>
                <a:cs typeface="Times New Roman" panose="02020603050405020304" pitchFamily="18" charset="0"/>
              </a:rPr>
              <a:t>XMLHttpRequest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Ajax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编程中被大量使用。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jQuery</a:t>
            </a:r>
            <a:r>
              <a:rPr lang="zh-CN" altLang="en-US" b="1" dirty="0"/>
              <a:t>的</a:t>
            </a:r>
            <a:r>
              <a:rPr lang="en-US" altLang="zh-CN" b="1" dirty="0"/>
              <a:t>Ajax</a:t>
            </a:r>
            <a:r>
              <a:rPr lang="zh-CN" altLang="en-US" b="1" dirty="0"/>
              <a:t>操作</a:t>
            </a:r>
            <a:endParaRPr lang="zh-CN" altLang="en-US" sz="2800" b="1" dirty="0"/>
          </a:p>
        </p:txBody>
      </p:sp>
      <p:sp>
        <p:nvSpPr>
          <p:cNvPr id="13" name="矩形 12"/>
          <p:cNvSpPr/>
          <p:nvPr/>
        </p:nvSpPr>
        <p:spPr>
          <a:xfrm>
            <a:off x="1990750" y="1875597"/>
            <a:ext cx="7920880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大部分浏览器（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IE7+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Firefox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Chrome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Safari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Opera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）都内置了</a:t>
            </a:r>
            <a:r>
              <a:rPr lang="en-US" altLang="zh-CN" sz="2000" dirty="0" err="1">
                <a:latin typeface="+mn-ea"/>
                <a:cs typeface="Times New Roman" panose="02020603050405020304" pitchFamily="18" charset="0"/>
              </a:rPr>
              <a:t>XMLHttpRequest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对象，通过一行代码就创建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XHR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实例：</a:t>
            </a:r>
            <a:endParaRPr lang="zh-CN" altLang="en-US" sz="2000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26854" y="2997746"/>
            <a:ext cx="7704856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altLang="zh-CN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var </a:t>
            </a:r>
            <a:r>
              <a:rPr lang="en-US" altLang="zh-CN" sz="2000" i="1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xhr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 = new </a:t>
            </a:r>
            <a:r>
              <a:rPr lang="en-US" altLang="zh-CN" sz="2000" i="1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XMLHttpRequest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();</a:t>
            </a:r>
            <a:endParaRPr lang="en-US" altLang="zh-CN" sz="2000" i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76122" y="3921781"/>
            <a:ext cx="792088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对于老版本的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IE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浏览器，需要使用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ActiveX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对象：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26854" y="4582265"/>
            <a:ext cx="7704856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altLang="zh-CN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var </a:t>
            </a:r>
            <a:r>
              <a:rPr lang="en-US" altLang="zh-CN" sz="2000" i="1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xhr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 = new </a:t>
            </a:r>
            <a:r>
              <a:rPr lang="en-US" altLang="zh-CN" sz="2000" i="1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ActiveXObject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(‘</a:t>
            </a:r>
            <a:r>
              <a:rPr lang="en-US" altLang="zh-CN" sz="2000" i="1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Microsoft.XMLHTTP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’);</a:t>
            </a:r>
            <a:endParaRPr lang="en-US" altLang="zh-CN" sz="2000" i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  <p:bldP spid="9" grpId="0"/>
      <p:bldP spid="11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jQuery</a:t>
            </a:r>
            <a:r>
              <a:rPr lang="zh-CN" altLang="en-US" b="1" dirty="0"/>
              <a:t>的</a:t>
            </a:r>
            <a:r>
              <a:rPr lang="en-US" altLang="zh-CN" b="1" dirty="0"/>
              <a:t>Ajax</a:t>
            </a:r>
            <a:r>
              <a:rPr lang="zh-CN" altLang="en-US" b="1" dirty="0"/>
              <a:t>操作</a:t>
            </a:r>
            <a:endParaRPr lang="zh-CN" altLang="en-US" sz="2800" b="1" dirty="0"/>
          </a:p>
        </p:txBody>
      </p:sp>
      <p:sp>
        <p:nvSpPr>
          <p:cNvPr id="7" name="矩形 6"/>
          <p:cNvSpPr/>
          <p:nvPr/>
        </p:nvSpPr>
        <p:spPr>
          <a:xfrm>
            <a:off x="1171200" y="1169048"/>
            <a:ext cx="907300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XHR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实例有一系列属性、方法和事件，如表所示。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85510" y="1809783"/>
            <a:ext cx="9634763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6-22 XHR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实例属性、方法和事件</a:t>
            </a:r>
            <a:endParaRPr lang="zh-CN" altLang="en-US" sz="2000" dirty="0"/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1171200" y="2349674"/>
          <a:ext cx="9649073" cy="3161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7822"/>
                <a:gridCol w="648072"/>
                <a:gridCol w="5733179"/>
              </a:tblGrid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名称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类型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readyState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属性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无符号短整型数字，代表请求的状态码，如表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6-23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所示。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open(method, </a:t>
                      </a: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url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, async)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方法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初始化 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HTTP 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请求参数，但不发送请求。其中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method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代表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HTTP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协议的请求方法；</a:t>
                      </a:r>
                      <a:r>
                        <a:rPr lang="en-US" altLang="zh-CN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url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是资源地址；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async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如果是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true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表示异步执行操作，如果是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false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表示同步执行操作。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send()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方法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发送 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HTTP 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请求。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onreadystatechange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事件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当 </a:t>
                      </a:r>
                      <a:r>
                        <a:rPr lang="en-US" altLang="zh-CN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readyState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属性发生变化时，调用事件处理程序。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1" grpId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jQuery</a:t>
            </a:r>
            <a:r>
              <a:rPr lang="zh-CN" altLang="en-US" b="1" dirty="0"/>
              <a:t>的</a:t>
            </a:r>
            <a:r>
              <a:rPr lang="en-US" altLang="zh-CN" b="1" dirty="0"/>
              <a:t>Ajax</a:t>
            </a:r>
            <a:r>
              <a:rPr lang="zh-CN" altLang="en-US" b="1" dirty="0"/>
              <a:t>操作</a:t>
            </a:r>
            <a:endParaRPr lang="zh-CN" altLang="en-US" sz="28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1185510" y="1629594"/>
            <a:ext cx="9634763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6-23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readyState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状态码</a:t>
            </a:r>
            <a:endParaRPr lang="zh-CN" altLang="en-US" sz="2000" dirty="0"/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1171200" y="2349674"/>
          <a:ext cx="9649073" cy="21678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3606"/>
                <a:gridCol w="2232248"/>
                <a:gridCol w="6093219"/>
              </a:tblGrid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状态码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状态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UNSENT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XHR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代理被创建，但尚未调用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open()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方法。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OPENED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open()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方法已经被调用。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HEADERS_RECEIVED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send()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方法已经被调用，并且头部和状态已经可获得。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LOADING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下载中，</a:t>
                      </a:r>
                      <a:r>
                        <a:rPr lang="en-US" altLang="zh-CN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responseText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属性已经包含部分数据。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DONE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下载操作已完成。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jQuery</a:t>
            </a:r>
            <a:r>
              <a:rPr lang="zh-CN" altLang="en-US" b="1" dirty="0"/>
              <a:t>的</a:t>
            </a:r>
            <a:r>
              <a:rPr lang="en-US" altLang="zh-CN" b="1" dirty="0"/>
              <a:t>Ajax</a:t>
            </a:r>
            <a:r>
              <a:rPr lang="zh-CN" altLang="en-US" b="1" dirty="0"/>
              <a:t>操作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94606" y="1117592"/>
            <a:ext cx="68173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案例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6.4.5】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原生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Ajax</a:t>
            </a:r>
            <a:endParaRPr lang="zh-CN" altLang="en-US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900" y="1547762"/>
            <a:ext cx="7255804" cy="5513822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jQuery</a:t>
            </a:r>
            <a:r>
              <a:rPr lang="zh-CN" altLang="en-US" b="1" dirty="0"/>
              <a:t>的</a:t>
            </a:r>
            <a:r>
              <a:rPr lang="en-US" altLang="zh-CN" b="1" dirty="0"/>
              <a:t>Ajax</a:t>
            </a:r>
            <a:r>
              <a:rPr lang="zh-CN" altLang="en-US" b="1" dirty="0"/>
              <a:t>操作</a:t>
            </a:r>
            <a:endParaRPr lang="zh-CN" altLang="en-US" sz="2800" b="1" dirty="0"/>
          </a:p>
        </p:txBody>
      </p:sp>
      <p:sp>
        <p:nvSpPr>
          <p:cNvPr id="13" name="矩形 12"/>
          <p:cNvSpPr/>
          <p:nvPr/>
        </p:nvSpPr>
        <p:spPr>
          <a:xfrm>
            <a:off x="1185510" y="1554916"/>
            <a:ext cx="1045431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6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jQuery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对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Ajax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进行了封装，使用起来更简单方便、兼容性更好。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85510" y="105353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jQuery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操作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Ajax</a:t>
            </a:r>
            <a:endParaRPr lang="zh-CN" altLang="en-US" sz="1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85510" y="2212137"/>
            <a:ext cx="1045431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6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jQuery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中，向服务器请求数据的方法有很多。其中最基本的方法是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$.ajax()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85510" y="3002444"/>
            <a:ext cx="9305324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6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$.ajax()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方法之上又封装了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$.get()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$.post()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 等方法。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2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jQuery</a:t>
            </a:r>
            <a:r>
              <a:rPr lang="zh-CN" altLang="en-US" b="1" dirty="0"/>
              <a:t>的</a:t>
            </a:r>
            <a:r>
              <a:rPr lang="en-US" altLang="zh-CN" b="1" dirty="0"/>
              <a:t>Ajax</a:t>
            </a:r>
            <a:r>
              <a:rPr lang="zh-CN" altLang="en-US" b="1" dirty="0"/>
              <a:t>操作</a:t>
            </a:r>
            <a:endParaRPr lang="zh-CN" altLang="en-US" sz="2800" b="1" dirty="0"/>
          </a:p>
        </p:txBody>
      </p:sp>
      <p:sp>
        <p:nvSpPr>
          <p:cNvPr id="13" name="矩形 12"/>
          <p:cNvSpPr/>
          <p:nvPr/>
        </p:nvSpPr>
        <p:spPr>
          <a:xfrm>
            <a:off x="1185510" y="1554916"/>
            <a:ext cx="1045431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$.ajax()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方法的语法格式如下：</a:t>
            </a:r>
            <a:endParaRPr lang="zh-CN" altLang="en-US" sz="2000" dirty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85510" y="105353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Ⅰ. $.ajax()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方法</a:t>
            </a:r>
            <a:endParaRPr lang="zh-CN" altLang="en-US" sz="1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82838" y="2168795"/>
            <a:ext cx="7704856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altLang="zh-CN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$.ajax(options);</a:t>
            </a:r>
            <a:endParaRPr lang="en-US" altLang="zh-CN" sz="2000" i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5510" y="2821109"/>
            <a:ext cx="8798128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其中参数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options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是一个对象，该对象以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key/value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的形式将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Ajax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请求需要的设置包含在属性中，所有可设置的属性如表所示。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36416" y="3933850"/>
            <a:ext cx="8856984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6-23 options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属性说明</a:t>
            </a:r>
            <a:endParaRPr lang="zh-CN" altLang="en-US" sz="2000" dirty="0"/>
          </a:p>
        </p:txBody>
      </p:sp>
      <p:graphicFrame>
        <p:nvGraphicFramePr>
          <p:cNvPr id="14" name="表格 13"/>
          <p:cNvGraphicFramePr/>
          <p:nvPr>
            <p:custDataLst>
              <p:tags r:id="rId1"/>
            </p:custDataLst>
          </p:nvPr>
        </p:nvGraphicFramePr>
        <p:xfrm>
          <a:off x="1414686" y="4455785"/>
          <a:ext cx="8856984" cy="1806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8232"/>
                <a:gridCol w="6768752"/>
              </a:tblGrid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属性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url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请求地址。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data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发送至服务器的数据。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xhr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用于创建</a:t>
                      </a: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XMLHttpRequest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对象的函数。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beforeSend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xhr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发送请求前执行的函数。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  <p:bldP spid="9" grpId="0"/>
      <p:bldP spid="11" grpId="0"/>
      <p:bldP spid="11" grpId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jQuery</a:t>
            </a:r>
            <a:r>
              <a:rPr lang="zh-CN" altLang="en-US" b="1" dirty="0"/>
              <a:t>的</a:t>
            </a:r>
            <a:r>
              <a:rPr lang="en-US" altLang="zh-CN" b="1" dirty="0"/>
              <a:t>Ajax</a:t>
            </a:r>
            <a:r>
              <a:rPr lang="zh-CN" altLang="en-US" b="1" dirty="0"/>
              <a:t>操作</a:t>
            </a:r>
            <a:endParaRPr lang="zh-CN" altLang="en-US" sz="28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1436416" y="1421413"/>
            <a:ext cx="8856984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6-23 options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属性说明</a:t>
            </a:r>
            <a:endParaRPr lang="zh-CN" altLang="en-US" sz="2000" dirty="0"/>
          </a:p>
        </p:txBody>
      </p:sp>
      <p:graphicFrame>
        <p:nvGraphicFramePr>
          <p:cNvPr id="14" name="表格 13"/>
          <p:cNvGraphicFramePr/>
          <p:nvPr>
            <p:custDataLst>
              <p:tags r:id="rId1"/>
            </p:custDataLst>
          </p:nvPr>
        </p:nvGraphicFramePr>
        <p:xfrm>
          <a:off x="1414686" y="1943348"/>
          <a:ext cx="9289032" cy="4222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071"/>
                <a:gridCol w="5361961"/>
              </a:tblGrid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属性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success(result, status, </a:t>
                      </a: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xhr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请求成功执行的函数。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error(</a:t>
                      </a: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xhr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, status, error)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请求失败执行的函数。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complete(</a:t>
                      </a: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xhr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, status)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请求完成执行的函数（成功、失败都会执行，顺序在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success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error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之后）。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dataType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预期的服务器响应的数据类型。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type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请求方式（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GET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或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POST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）。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cache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是否允许浏览器缓存被请求页面，默认为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true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timeout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设置本地的请求超时时间（以毫秒计）。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async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是否使用异步请求，默认为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true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username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在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HTTP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访问认证请求中使用的用户名。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password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在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HTTP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访问认证请求中使用的密码。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1</a:t>
            </a:r>
            <a:r>
              <a:rPr lang="en-US" altLang="zh-CN" b="1" dirty="0"/>
              <a:t>. </a:t>
            </a:r>
            <a:r>
              <a:rPr lang="en-US" altLang="zh-CN" b="1" dirty="0" err="1"/>
              <a:t>jQuery</a:t>
            </a:r>
            <a:r>
              <a:rPr lang="zh-CN" altLang="en-US" b="1" dirty="0"/>
              <a:t>概述</a:t>
            </a:r>
            <a:endParaRPr lang="zh-CN" altLang="en-US" sz="2800" b="1" dirty="0"/>
          </a:p>
        </p:txBody>
      </p:sp>
      <p:sp>
        <p:nvSpPr>
          <p:cNvPr id="2" name="矩形 1"/>
          <p:cNvSpPr/>
          <p:nvPr/>
        </p:nvSpPr>
        <p:spPr>
          <a:xfrm>
            <a:off x="838622" y="1125538"/>
            <a:ext cx="10009112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一定要将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jQuery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代码写在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DOM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元素的前面，则可以使用加载事件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来实现，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ts val="3500"/>
              </a:lnSpc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格式如下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2000" i="1" dirty="0" smtClean="0"/>
          </a:p>
        </p:txBody>
      </p:sp>
      <p:sp>
        <p:nvSpPr>
          <p:cNvPr id="4" name="矩形 3"/>
          <p:cNvSpPr/>
          <p:nvPr/>
        </p:nvSpPr>
        <p:spPr>
          <a:xfrm>
            <a:off x="1608861" y="3062203"/>
            <a:ext cx="39102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$(</a:t>
            </a:r>
            <a:r>
              <a:rPr lang="en-US" altLang="zh-CN" sz="20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function(){</a:t>
            </a:r>
            <a:endParaRPr lang="zh-CN" altLang="zh-CN" sz="20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0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//</a:t>
            </a:r>
            <a:r>
              <a:rPr lang="zh-CN" altLang="zh-CN" sz="20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页面</a:t>
            </a:r>
            <a:r>
              <a:rPr lang="en-US" altLang="zh-CN" sz="20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DOM</a:t>
            </a:r>
            <a:r>
              <a:rPr lang="zh-CN" altLang="zh-CN" sz="20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加载后执行的代码</a:t>
            </a:r>
            <a:endParaRPr lang="zh-CN" altLang="zh-CN" sz="20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});</a:t>
            </a:r>
            <a:endParaRPr lang="zh-CN" altLang="zh-CN" sz="20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39085" y="3062202"/>
            <a:ext cx="50127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$(</a:t>
            </a:r>
            <a:r>
              <a:rPr lang="en-US" altLang="zh-CN" sz="20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document).ready(function(){</a:t>
            </a:r>
            <a:endParaRPr lang="zh-CN" altLang="zh-CN" sz="20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//</a:t>
            </a:r>
            <a:r>
              <a:rPr lang="zh-CN" altLang="zh-CN" sz="20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页面</a:t>
            </a:r>
            <a:r>
              <a:rPr lang="en-US" altLang="zh-CN" sz="20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DOM</a:t>
            </a:r>
            <a:r>
              <a:rPr lang="zh-CN" altLang="zh-CN" sz="20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加载后执行的代码</a:t>
            </a:r>
            <a:endParaRPr lang="zh-CN" altLang="zh-CN" sz="20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});</a:t>
            </a:r>
            <a:endParaRPr lang="zh-CN" altLang="zh-CN" sz="20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30710" y="2669644"/>
            <a:ext cx="20810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语法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1(</a:t>
            </a:r>
            <a:r>
              <a:rPr lang="zh-CN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简写形式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altLang="zh-CN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29351" y="2636179"/>
            <a:ext cx="20810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语法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2(</a:t>
            </a:r>
            <a:r>
              <a:rPr lang="zh-CN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完整形式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altLang="zh-CN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  <p:bldP spid="9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jQuery</a:t>
            </a:r>
            <a:r>
              <a:rPr lang="zh-CN" altLang="en-US" b="1" dirty="0"/>
              <a:t>的</a:t>
            </a:r>
            <a:r>
              <a:rPr lang="en-US" altLang="zh-CN" b="1" dirty="0"/>
              <a:t>Ajax</a:t>
            </a:r>
            <a:r>
              <a:rPr lang="zh-CN" altLang="en-US" b="1" dirty="0"/>
              <a:t>操作</a:t>
            </a:r>
            <a:endParaRPr lang="zh-CN" altLang="en-US" sz="28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1389474" y="1874450"/>
            <a:ext cx="8856984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6-24 options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属性说明</a:t>
            </a:r>
            <a:endParaRPr lang="zh-CN" altLang="en-US" sz="2000" dirty="0"/>
          </a:p>
        </p:txBody>
      </p:sp>
      <p:graphicFrame>
        <p:nvGraphicFramePr>
          <p:cNvPr id="14" name="表格 13"/>
          <p:cNvGraphicFramePr/>
          <p:nvPr>
            <p:custDataLst>
              <p:tags r:id="rId1"/>
            </p:custDataLst>
          </p:nvPr>
        </p:nvGraphicFramePr>
        <p:xfrm>
          <a:off x="1414686" y="2710825"/>
          <a:ext cx="9289032" cy="26079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071"/>
                <a:gridCol w="5361961"/>
              </a:tblGrid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参数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url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必需，指定请求发送的地址。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data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可选，发送到服务器的数据。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success(data, </a:t>
                      </a: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status,xhr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可选，请求成功时执行的回调函数。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data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表示服务器返回的数据。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status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表示请求的状态值。</a:t>
                      </a:r>
                      <a:r>
                        <a:rPr lang="en-US" altLang="zh-CN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xhr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表示与当前请求相关的</a:t>
                      </a:r>
                      <a:r>
                        <a:rPr lang="en-US" altLang="zh-CN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xhr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实例。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dataType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可选，表示期待服务器返回数据的类型（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xml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json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script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text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html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）。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412974" y="1076980"/>
            <a:ext cx="879812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这两个方法中各参数的含义如表所示。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jQuery</a:t>
            </a:r>
            <a:r>
              <a:rPr lang="zh-CN" altLang="en-US" b="1" dirty="0"/>
              <a:t>的</a:t>
            </a:r>
            <a:r>
              <a:rPr lang="en-US" altLang="zh-CN" b="1" dirty="0"/>
              <a:t>Ajax</a:t>
            </a:r>
            <a:r>
              <a:rPr lang="zh-CN" altLang="en-US" b="1" dirty="0"/>
              <a:t>操作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94606" y="1117592"/>
            <a:ext cx="68173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案例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6.4.6】$.ajax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方法的使用</a:t>
            </a:r>
            <a:endParaRPr lang="zh-CN" altLang="en-US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5510" y="1741202"/>
            <a:ext cx="7975535" cy="5118386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jQuery</a:t>
            </a:r>
            <a:r>
              <a:rPr lang="zh-CN" altLang="en-US" b="1" dirty="0"/>
              <a:t>的</a:t>
            </a:r>
            <a:r>
              <a:rPr lang="en-US" altLang="zh-CN" b="1" dirty="0"/>
              <a:t>Ajax</a:t>
            </a:r>
            <a:r>
              <a:rPr lang="zh-CN" altLang="en-US" b="1" dirty="0"/>
              <a:t>操作</a:t>
            </a:r>
            <a:endParaRPr lang="zh-CN" altLang="en-US" sz="2800" b="1" dirty="0"/>
          </a:p>
        </p:txBody>
      </p:sp>
      <p:sp>
        <p:nvSpPr>
          <p:cNvPr id="13" name="矩形 12"/>
          <p:cNvSpPr/>
          <p:nvPr/>
        </p:nvSpPr>
        <p:spPr>
          <a:xfrm>
            <a:off x="1185510" y="1850050"/>
            <a:ext cx="1045431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$.get()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方法和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$.post()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方法的语法格式如下：</a:t>
            </a:r>
            <a:endParaRPr lang="zh-CN" altLang="en-US" sz="2000" dirty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85510" y="105353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Ⅱ. $.get()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方法和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$.post()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方法</a:t>
            </a:r>
            <a:endParaRPr lang="zh-CN" altLang="en-US" sz="1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34766" y="2831143"/>
            <a:ext cx="7704856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altLang="zh-CN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$.get(</a:t>
            </a:r>
            <a:r>
              <a:rPr lang="en-US" altLang="zh-CN" sz="2000" i="1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url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[,data][,success][,</a:t>
            </a:r>
            <a:r>
              <a:rPr lang="en-US" altLang="zh-CN" sz="2000" i="1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dataType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])</a:t>
            </a:r>
            <a:endParaRPr lang="en-US" altLang="zh-CN" sz="2000" i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ts val="3600"/>
              </a:lnSpc>
            </a:pPr>
            <a:endParaRPr lang="en-US" altLang="zh-CN" sz="2000" i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ts val="3600"/>
              </a:lnSpc>
            </a:pPr>
            <a:r>
              <a:rPr lang="en-US" altLang="zh-CN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$.post(</a:t>
            </a:r>
            <a:r>
              <a:rPr lang="en-US" altLang="zh-CN" sz="2000" i="1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url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[,data][,success][,</a:t>
            </a:r>
            <a:r>
              <a:rPr lang="en-US" altLang="zh-CN" sz="2000" i="1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dataType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])</a:t>
            </a:r>
            <a:endParaRPr lang="en-US" altLang="zh-CN" sz="2000" i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jQuery</a:t>
            </a:r>
            <a:r>
              <a:rPr lang="zh-CN" altLang="en-US" b="1" dirty="0"/>
              <a:t>的</a:t>
            </a:r>
            <a:r>
              <a:rPr lang="en-US" altLang="zh-CN" b="1" dirty="0"/>
              <a:t>Ajax</a:t>
            </a:r>
            <a:r>
              <a:rPr lang="zh-CN" altLang="en-US" b="1" dirty="0"/>
              <a:t>操作</a:t>
            </a:r>
            <a:endParaRPr lang="zh-CN" altLang="en-US" sz="28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1436416" y="2188890"/>
            <a:ext cx="8856984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6-23 options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属性说明</a:t>
            </a:r>
            <a:endParaRPr lang="zh-CN" altLang="en-US" sz="2000" dirty="0"/>
          </a:p>
        </p:txBody>
      </p:sp>
      <p:graphicFrame>
        <p:nvGraphicFramePr>
          <p:cNvPr id="14" name="表格 13"/>
          <p:cNvGraphicFramePr/>
          <p:nvPr>
            <p:custDataLst>
              <p:tags r:id="rId1"/>
            </p:custDataLst>
          </p:nvPr>
        </p:nvGraphicFramePr>
        <p:xfrm>
          <a:off x="1414686" y="2710825"/>
          <a:ext cx="9289032" cy="23031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7071"/>
                <a:gridCol w="5361961"/>
              </a:tblGrid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属性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processData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是否将请求发送的数据转换为查询字符串，默认为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true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context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为所有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Ajax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相关的回调函数指定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this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值。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dataFilter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(data, type)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用于处理</a:t>
                      </a:r>
                      <a:r>
                        <a:rPr lang="en-US" altLang="zh-CN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XMLHttpRequest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原始响应数据。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contentType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发送数据到服务器时所使用的内容类型。默认为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application/x-www-form-</a:t>
                      </a:r>
                      <a:r>
                        <a:rPr lang="en-US" altLang="zh-CN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urlencoded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jQuery</a:t>
            </a:r>
            <a:r>
              <a:rPr lang="zh-CN" altLang="en-US" b="1" dirty="0"/>
              <a:t>的</a:t>
            </a:r>
            <a:r>
              <a:rPr lang="en-US" altLang="zh-CN" b="1" dirty="0"/>
              <a:t>Ajax</a:t>
            </a:r>
            <a:r>
              <a:rPr lang="zh-CN" altLang="en-US" b="1" dirty="0"/>
              <a:t>操作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94606" y="1117592"/>
            <a:ext cx="68173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案例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6.4.7】$.post()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方法的使用</a:t>
            </a:r>
            <a:endParaRPr lang="zh-CN" altLang="en-US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566" y="2349674"/>
            <a:ext cx="6437938" cy="26642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134" y="1516372"/>
            <a:ext cx="6581981" cy="5196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 jQuery</a:t>
            </a:r>
            <a:r>
              <a:rPr lang="zh-CN" altLang="en-US" b="1" dirty="0"/>
              <a:t>插件</a:t>
            </a:r>
            <a:endParaRPr lang="zh-CN" altLang="en-US" sz="2800" b="1" dirty="0"/>
          </a:p>
        </p:txBody>
      </p:sp>
      <p:sp>
        <p:nvSpPr>
          <p:cNvPr id="7" name="矩形 6"/>
          <p:cNvSpPr/>
          <p:nvPr/>
        </p:nvSpPr>
        <p:spPr>
          <a:xfrm>
            <a:off x="1342678" y="1341562"/>
            <a:ext cx="8294072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jQuery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本身功能有限，但它具有极好的扩展性，因而吸引了全世界众多开发者编写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jQuery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插件，从而诞生了很多优秀的插件，帮助大量网页开发者节约开发成本，制作出性能更稳定、用户体验更好的网页应用。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8" name="矩形 38"/>
          <p:cNvSpPr>
            <a:spLocks noChangeArrowheads="1"/>
          </p:cNvSpPr>
          <p:nvPr/>
        </p:nvSpPr>
        <p:spPr bwMode="auto">
          <a:xfrm>
            <a:off x="1359264" y="2995470"/>
            <a:ext cx="84296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直接调用第三方插件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27040" y="3429794"/>
            <a:ext cx="829407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jQuery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插件的使用非常简单。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27040" y="3964962"/>
            <a:ext cx="829407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ts val="3600"/>
              </a:lnSpc>
              <a:buFont typeface="+mj-lt"/>
              <a:buAutoNum type="alphaLcParenR"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引入相关文件（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jQuery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文件和插件文件）；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06711" y="4500130"/>
            <a:ext cx="829407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ts val="3600"/>
              </a:lnSpc>
              <a:buFont typeface="+mj-lt"/>
              <a:buAutoNum type="alphaLcParenR" startAt="2"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在自己的页面进行调用。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 jQuery</a:t>
            </a:r>
            <a:r>
              <a:rPr lang="zh-CN" altLang="en-US" b="1" dirty="0"/>
              <a:t>插件</a:t>
            </a:r>
            <a:endParaRPr lang="zh-CN" altLang="en-US" sz="2800" b="1" dirty="0"/>
          </a:p>
        </p:txBody>
      </p:sp>
      <p:sp>
        <p:nvSpPr>
          <p:cNvPr id="7" name="矩形 6"/>
          <p:cNvSpPr/>
          <p:nvPr/>
        </p:nvSpPr>
        <p:spPr>
          <a:xfrm>
            <a:off x="1342678" y="1341562"/>
            <a:ext cx="829407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查找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jQuery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插件常用的网站有：</a:t>
            </a:r>
            <a:endParaRPr lang="zh-CN" altLang="en-US" sz="2000" dirty="0">
              <a:latin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94606" y="2133650"/>
            <a:ext cx="4814918" cy="1988242"/>
            <a:chOff x="1342678" y="2133650"/>
            <a:chExt cx="4814918" cy="198824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42678" y="2133650"/>
              <a:ext cx="4814918" cy="1495723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990750" y="3721782"/>
              <a:ext cx="3054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https://plugins.jquery.com/</a:t>
              </a:r>
              <a:endParaRPr lang="zh-CN" altLang="en-US" sz="2000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807174" y="2133650"/>
            <a:ext cx="5942246" cy="1992936"/>
            <a:chOff x="5807174" y="2133650"/>
            <a:chExt cx="5942246" cy="19929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7174" y="2133650"/>
              <a:ext cx="5942246" cy="1495722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7031310" y="3726476"/>
              <a:ext cx="3694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http://www.htmleaf.com/jQuery/</a:t>
              </a:r>
              <a:endParaRPr lang="zh-CN" altLang="en-US" sz="20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646934" y="4437906"/>
            <a:ext cx="5588385" cy="2188296"/>
            <a:chOff x="3646934" y="4437906"/>
            <a:chExt cx="5588385" cy="2188296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6934" y="4437906"/>
              <a:ext cx="5588385" cy="1648471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5087094" y="6226092"/>
              <a:ext cx="26519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https://www.jq22.com/</a:t>
              </a:r>
              <a:endParaRPr lang="zh-CN" altLang="en-US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jQuery</a:t>
            </a:r>
            <a:r>
              <a:rPr lang="zh-CN" altLang="en-US" b="1" dirty="0"/>
              <a:t>的</a:t>
            </a:r>
            <a:r>
              <a:rPr lang="en-US" altLang="zh-CN" b="1" dirty="0"/>
              <a:t>Ajax</a:t>
            </a:r>
            <a:r>
              <a:rPr lang="zh-CN" altLang="en-US" b="1" dirty="0"/>
              <a:t>操作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94606" y="1117592"/>
            <a:ext cx="68173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案例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6.4.8】jQuery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插件的使用</a:t>
            </a:r>
            <a:endParaRPr lang="zh-CN" altLang="en-US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637" y="1701601"/>
            <a:ext cx="6236180" cy="51579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158" y="3285778"/>
            <a:ext cx="6314048" cy="1746439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 jQuery</a:t>
            </a:r>
            <a:r>
              <a:rPr lang="zh-CN" altLang="en-US" b="1" dirty="0"/>
              <a:t>插件</a:t>
            </a:r>
            <a:endParaRPr lang="zh-CN" altLang="en-US" sz="2800" b="1" dirty="0"/>
          </a:p>
        </p:txBody>
      </p:sp>
      <p:sp>
        <p:nvSpPr>
          <p:cNvPr id="7" name="矩形 6"/>
          <p:cNvSpPr/>
          <p:nvPr/>
        </p:nvSpPr>
        <p:spPr>
          <a:xfrm>
            <a:off x="1342678" y="1341562"/>
            <a:ext cx="892899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对于需要完成某些特殊功能，如果没有现成的插件，可以考虑自行封装插件。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72436" y="2061642"/>
            <a:ext cx="8294072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jQuery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中自定义插件的方法有两种。一种是添加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jQuery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对象级的插件，语法格式如下：</a:t>
            </a:r>
            <a:endParaRPr lang="zh-CN" altLang="en-US" sz="2000" dirty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11430" y="3131272"/>
            <a:ext cx="3888432" cy="141077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1600" dirty="0">
                <a:solidFill>
                  <a:schemeClr val="accent2"/>
                </a:solidFill>
                <a:latin typeface="+mn-ea"/>
              </a:rPr>
              <a:t>在这里，开头的分号是为了与其它代码区分开，避免因为某些语句缺少分号而在代码合并的时候产生错误。</a:t>
            </a:r>
            <a:endParaRPr lang="zh-CN" altLang="en-US" sz="1600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926" y="2755331"/>
            <a:ext cx="4062138" cy="38435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8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 jQuery</a:t>
            </a:r>
            <a:r>
              <a:rPr lang="zh-CN" altLang="en-US" b="1" dirty="0"/>
              <a:t>插件</a:t>
            </a:r>
            <a:endParaRPr lang="zh-CN" altLang="en-US" sz="2800" b="1" dirty="0"/>
          </a:p>
        </p:txBody>
      </p:sp>
      <p:sp>
        <p:nvSpPr>
          <p:cNvPr id="7" name="矩形 6"/>
          <p:cNvSpPr/>
          <p:nvPr/>
        </p:nvSpPr>
        <p:spPr>
          <a:xfrm>
            <a:off x="1342678" y="1341562"/>
            <a:ext cx="892899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另一种是静态方法插件，语法如下：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38" y="2133649"/>
            <a:ext cx="5207664" cy="44652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1</a:t>
            </a:r>
            <a:r>
              <a:rPr lang="en-US" altLang="zh-CN" b="1" dirty="0"/>
              <a:t>. </a:t>
            </a:r>
            <a:r>
              <a:rPr lang="en-US" altLang="zh-CN" b="1" dirty="0" err="1"/>
              <a:t>jQuery</a:t>
            </a:r>
            <a:r>
              <a:rPr lang="zh-CN" altLang="en-US" b="1" dirty="0"/>
              <a:t>概述</a:t>
            </a:r>
            <a:endParaRPr lang="zh-CN" altLang="en-US" sz="2800" b="1" dirty="0"/>
          </a:p>
        </p:txBody>
      </p:sp>
      <p:sp>
        <p:nvSpPr>
          <p:cNvPr id="7" name="文本框 104"/>
          <p:cNvSpPr txBox="1"/>
          <p:nvPr/>
        </p:nvSpPr>
        <p:spPr>
          <a:xfrm>
            <a:off x="1630710" y="1269554"/>
            <a:ext cx="50800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zh-CN" sz="1800" b="1" dirty="0"/>
              <a:t>【案例</a:t>
            </a:r>
            <a:r>
              <a:rPr lang="en-US" altLang="zh-CN" sz="1800" b="1" dirty="0"/>
              <a:t>6.1.2</a:t>
            </a:r>
            <a:r>
              <a:rPr lang="zh-CN" altLang="zh-CN" sz="1800" b="1" dirty="0"/>
              <a:t>】 </a:t>
            </a:r>
            <a:r>
              <a:rPr lang="en-US" altLang="zh-CN" sz="1800" b="1" dirty="0" err="1"/>
              <a:t>jQuery</a:t>
            </a:r>
            <a:r>
              <a:rPr lang="zh-CN" altLang="zh-CN" sz="1800" b="1" dirty="0"/>
              <a:t>加载事件的使用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42" y="1917626"/>
            <a:ext cx="7136481" cy="4653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jQuery</a:t>
            </a:r>
            <a:r>
              <a:rPr lang="zh-CN" altLang="en-US" b="1" dirty="0"/>
              <a:t>的</a:t>
            </a:r>
            <a:r>
              <a:rPr lang="en-US" altLang="zh-CN" b="1" dirty="0"/>
              <a:t>Ajax</a:t>
            </a:r>
            <a:r>
              <a:rPr lang="zh-CN" altLang="en-US" b="1" dirty="0"/>
              <a:t>操作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94606" y="1117592"/>
            <a:ext cx="68173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案例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6.4.9】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自定义插件</a:t>
            </a:r>
            <a:endParaRPr lang="zh-CN" altLang="en-US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7460" y="2038160"/>
            <a:ext cx="7886085" cy="3672408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jQuery</a:t>
            </a:r>
            <a:r>
              <a:rPr lang="zh-CN" altLang="en-US" b="1" dirty="0"/>
              <a:t>的</a:t>
            </a:r>
            <a:r>
              <a:rPr lang="en-US" altLang="zh-CN" b="1" dirty="0"/>
              <a:t>Ajax</a:t>
            </a:r>
            <a:r>
              <a:rPr lang="zh-CN" altLang="en-US" b="1" dirty="0"/>
              <a:t>操作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94606" y="1117592"/>
            <a:ext cx="68173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使用前面的自定义插件</a:t>
            </a:r>
            <a:endParaRPr lang="zh-CN" altLang="en-US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5030" y="1989455"/>
            <a:ext cx="7363460" cy="46094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079" y="1989257"/>
            <a:ext cx="4320480" cy="4054093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zh-CN" altLang="en-US" sz="2800" b="1" dirty="0"/>
              <a:t>单元小结</a:t>
            </a:r>
            <a:endParaRPr lang="zh-CN" altLang="en-US" sz="2800" b="1" dirty="0"/>
          </a:p>
        </p:txBody>
      </p:sp>
      <p:sp>
        <p:nvSpPr>
          <p:cNvPr id="2" name="矩形 1"/>
          <p:cNvSpPr/>
          <p:nvPr/>
        </p:nvSpPr>
        <p:spPr>
          <a:xfrm>
            <a:off x="910590" y="1845310"/>
            <a:ext cx="11029950" cy="2160548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lvl="0" eaLnBrk="0" hangingPunct="0">
              <a:lnSpc>
                <a:spcPts val="3500"/>
              </a:lnSpc>
              <a:buFont typeface="Wingdings" panose="05000000000000000000" charset="0"/>
              <a:tabLst>
                <a:tab pos="457200" algn="l"/>
              </a:tabLst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本章首先介绍了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800" dirty="0" err="1"/>
              <a:t>jQuery</a:t>
            </a:r>
            <a:r>
              <a:rPr lang="zh-CN" altLang="zh-CN" sz="1800" dirty="0"/>
              <a:t>选择器</a:t>
            </a:r>
            <a:r>
              <a:rPr lang="zh-CN" altLang="en-US" sz="1800" dirty="0"/>
              <a:t>及其分类，然后介绍了</a:t>
            </a:r>
            <a:r>
              <a:rPr lang="en-US" altLang="zh-CN" sz="1800" dirty="0" err="1"/>
              <a:t>jQuery</a:t>
            </a:r>
            <a:r>
              <a:rPr lang="zh-CN" altLang="zh-CN" sz="1800" dirty="0"/>
              <a:t>操作元素的内容、样式、属性等方法，以及许多操作</a:t>
            </a:r>
            <a:r>
              <a:rPr lang="en-US" altLang="zh-CN" sz="1800" dirty="0"/>
              <a:t>DOM</a:t>
            </a:r>
            <a:r>
              <a:rPr lang="zh-CN" altLang="zh-CN" sz="1800" dirty="0"/>
              <a:t>节点的方法</a:t>
            </a:r>
            <a:r>
              <a:rPr lang="zh-CN" altLang="en-US" sz="1800" dirty="0"/>
              <a:t>，后来介绍了</a:t>
            </a:r>
            <a:r>
              <a:rPr lang="en-US" altLang="zh-CN" sz="1800" dirty="0" err="1"/>
              <a:t>jQuery</a:t>
            </a:r>
            <a:r>
              <a:rPr lang="zh-CN" altLang="en-US" sz="1800" dirty="0"/>
              <a:t>中的</a:t>
            </a:r>
            <a:r>
              <a:rPr lang="zh-CN" altLang="zh-CN" sz="1800" dirty="0"/>
              <a:t>事件</a:t>
            </a:r>
            <a:r>
              <a:rPr lang="zh-CN" altLang="en-US" sz="1800" dirty="0"/>
              <a:t>，最后介绍了</a:t>
            </a:r>
            <a:r>
              <a:rPr lang="en-US" altLang="zh-CN" sz="1800" dirty="0" err="1"/>
              <a:t>jQuery</a:t>
            </a:r>
            <a:r>
              <a:rPr lang="zh-CN" altLang="zh-CN" sz="1800" dirty="0"/>
              <a:t>动画和</a:t>
            </a:r>
            <a:r>
              <a:rPr lang="en-US" altLang="zh-CN" sz="1800" dirty="0"/>
              <a:t>Ajax</a:t>
            </a:r>
            <a:r>
              <a:rPr lang="zh-CN" altLang="zh-CN" sz="1800" dirty="0"/>
              <a:t>操作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通过本章的学习，读者应能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掌握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jQuery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的一般用法，为高效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web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开发打下良好的基础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412431" y="2106226"/>
            <a:ext cx="2047135" cy="204786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" name="同心圆 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327755" y="2106226"/>
            <a:ext cx="2047135" cy="204786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" name="同心圆 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217869" y="2061643"/>
            <a:ext cx="2047135" cy="204786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500663" y="2106226"/>
            <a:ext cx="2047135" cy="204786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631103" y="2459620"/>
            <a:ext cx="1186495" cy="125191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73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zh-CN" altLang="en-US" sz="73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63256" y="2504203"/>
            <a:ext cx="1186495" cy="125191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73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zh-CN" altLang="en-US" sz="73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836540" y="2504203"/>
            <a:ext cx="1186495" cy="125191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73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</a:t>
            </a:r>
            <a:endParaRPr lang="zh-CN" altLang="en-US" sz="73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939557" y="2504203"/>
            <a:ext cx="1186495" cy="125191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73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  <a:endParaRPr lang="zh-CN" altLang="en-US" sz="73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6418762" y="3761896"/>
            <a:ext cx="667790" cy="66803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7941671" y="4061049"/>
            <a:ext cx="366322" cy="36645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>
            <a:off x="3722065" y="4061528"/>
            <a:ext cx="366322" cy="36645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3327005" y="4219348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8552443" y="4067741"/>
            <a:ext cx="366322" cy="366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4401952" y="4057732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9056058" y="4232982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5452600" y="4103891"/>
            <a:ext cx="333895" cy="33401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9287631" y="4059338"/>
            <a:ext cx="366322" cy="36645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5854179" y="4070082"/>
            <a:ext cx="366322" cy="36645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>
            <a:off x="10131204" y="4135610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8186122" y="3815945"/>
            <a:ext cx="366322" cy="366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3079611" y="4233361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6296272" y="3908668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/>
          <p:cNvSpPr/>
          <p:nvPr/>
        </p:nvSpPr>
        <p:spPr>
          <a:xfrm>
            <a:off x="4593643" y="3986577"/>
            <a:ext cx="429479" cy="42963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7086553" y="4056909"/>
            <a:ext cx="366322" cy="366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1928437" y="4061354"/>
            <a:ext cx="366322" cy="36645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1548208" y="4236369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4015475" y="3816935"/>
            <a:ext cx="366322" cy="366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>
            <a:off x="2573390" y="4132120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8545492" y="3918263"/>
            <a:ext cx="183161" cy="18322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10625429" y="4048959"/>
            <a:ext cx="366322" cy="36645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1</a:t>
            </a:r>
            <a:r>
              <a:rPr lang="en-US" altLang="zh-CN" b="1" dirty="0"/>
              <a:t>. </a:t>
            </a:r>
            <a:r>
              <a:rPr lang="en-US" altLang="zh-CN" b="1" dirty="0" err="1"/>
              <a:t>jQuery</a:t>
            </a:r>
            <a:r>
              <a:rPr lang="zh-CN" altLang="en-US" b="1" dirty="0"/>
              <a:t>概述</a:t>
            </a:r>
            <a:endParaRPr lang="zh-CN" altLang="en-US" sz="2800" b="1" dirty="0"/>
          </a:p>
        </p:txBody>
      </p:sp>
      <p:sp>
        <p:nvSpPr>
          <p:cNvPr id="103" name="矩形 102"/>
          <p:cNvSpPr/>
          <p:nvPr/>
        </p:nvSpPr>
        <p:spPr bwMode="auto">
          <a:xfrm>
            <a:off x="478472" y="1197610"/>
            <a:ext cx="508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defRPr/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1800" y="1597720"/>
            <a:ext cx="111500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引入后，在全局作用域下会新増“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”和“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”两个全局变量，这两个变量引用的是同一个对象，</a:t>
            </a:r>
            <a:r>
              <a:rPr lang="zh-CN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称为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顶级对象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在代码中可以使用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代替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，但一般为了方便，通常都直接使用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。下面两段代码的效果是一样的。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32"/>
          <a:stretch>
            <a:fillRect/>
          </a:stretch>
        </p:blipFill>
        <p:spPr bwMode="auto">
          <a:xfrm>
            <a:off x="770515" y="3861841"/>
            <a:ext cx="4787957" cy="2137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91"/>
          <a:stretch>
            <a:fillRect/>
          </a:stretch>
        </p:blipFill>
        <p:spPr bwMode="auto">
          <a:xfrm>
            <a:off x="6138703" y="3861842"/>
            <a:ext cx="5183445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圆角矩形 2"/>
          <p:cNvSpPr/>
          <p:nvPr/>
        </p:nvSpPr>
        <p:spPr>
          <a:xfrm>
            <a:off x="6887294" y="4365898"/>
            <a:ext cx="93610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540358" y="4365898"/>
            <a:ext cx="450392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1</a:t>
            </a:r>
            <a:r>
              <a:rPr lang="en-US" altLang="zh-CN" b="1" dirty="0"/>
              <a:t>. </a:t>
            </a:r>
            <a:r>
              <a:rPr lang="en-US" altLang="zh-CN" b="1" dirty="0" err="1"/>
              <a:t>jQuery</a:t>
            </a:r>
            <a:r>
              <a:rPr lang="zh-CN" altLang="en-US" b="1" dirty="0"/>
              <a:t>概述</a:t>
            </a:r>
            <a:endParaRPr lang="zh-CN" altLang="en-US" sz="2800" b="1" dirty="0"/>
          </a:p>
        </p:txBody>
      </p:sp>
      <p:sp>
        <p:nvSpPr>
          <p:cNvPr id="7" name="矩形 6"/>
          <p:cNvSpPr/>
          <p:nvPr/>
        </p:nvSpPr>
        <p:spPr>
          <a:xfrm>
            <a:off x="766614" y="981522"/>
            <a:ext cx="102114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顶级对象类似一个构造函数，用来创建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实例对象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，不需要使用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进行实例化。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对象是用原生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JavaScript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操作获取的对象，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对象是通过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方式获取到的对象。</a:t>
            </a:r>
            <a:r>
              <a:rPr lang="zh-CN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这两种对象的使用方式不同，不能混用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，例如下面的代码是错误的。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8" r="7025"/>
          <a:stretch>
            <a:fillRect/>
          </a:stretch>
        </p:blipFill>
        <p:spPr bwMode="auto">
          <a:xfrm>
            <a:off x="1603598" y="3176284"/>
            <a:ext cx="8458200" cy="3463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圆角矩形 4"/>
          <p:cNvSpPr/>
          <p:nvPr/>
        </p:nvSpPr>
        <p:spPr>
          <a:xfrm>
            <a:off x="2854846" y="4005858"/>
            <a:ext cx="4248472" cy="79208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854846" y="5516880"/>
            <a:ext cx="4248472" cy="7212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1</a:t>
            </a:r>
            <a:r>
              <a:rPr lang="en-US" altLang="zh-CN" b="1" dirty="0"/>
              <a:t>. </a:t>
            </a:r>
            <a:r>
              <a:rPr lang="en-US" altLang="zh-CN" b="1" dirty="0" err="1"/>
              <a:t>jQuery</a:t>
            </a:r>
            <a:r>
              <a:rPr lang="zh-CN" altLang="en-US" b="1" dirty="0"/>
              <a:t>概述</a:t>
            </a:r>
            <a:endParaRPr lang="zh-CN" altLang="en-US" sz="2800" b="1" dirty="0"/>
          </a:p>
        </p:txBody>
      </p:sp>
      <p:sp>
        <p:nvSpPr>
          <p:cNvPr id="7" name="矩形 6"/>
          <p:cNvSpPr/>
          <p:nvPr/>
        </p:nvSpPr>
        <p:spPr>
          <a:xfrm>
            <a:off x="910630" y="1053530"/>
            <a:ext cx="87129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 smtClean="0"/>
              <a:t>解决问题</a:t>
            </a:r>
            <a:r>
              <a:rPr lang="zh-CN" altLang="en-US" sz="2000" dirty="0" smtClean="0"/>
              <a:t>的</a:t>
            </a:r>
            <a:r>
              <a:rPr lang="zh-CN" altLang="en-US" sz="2000" dirty="0"/>
              <a:t>两种</a:t>
            </a:r>
            <a:r>
              <a:rPr lang="zh-CN" altLang="zh-CN" sz="2000" dirty="0" smtClean="0"/>
              <a:t>方法</a:t>
            </a:r>
            <a:r>
              <a:rPr lang="zh-CN" altLang="en-US" sz="2000" dirty="0" smtClean="0"/>
              <a:t>：</a:t>
            </a:r>
            <a:endParaRPr lang="zh-CN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939134" y="4109804"/>
            <a:ext cx="36163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zh-CN" altLang="zh-CN" sz="2000" b="1" dirty="0">
                <a:solidFill>
                  <a:schemeClr val="accent2">
                    <a:lumMod val="75000"/>
                  </a:schemeClr>
                </a:solidFill>
              </a:rPr>
              <a:t>）</a:t>
            </a:r>
            <a:r>
              <a:rPr lang="en-US" altLang="zh-CN" sz="2000" b="1" dirty="0" err="1">
                <a:solidFill>
                  <a:schemeClr val="accent2">
                    <a:lumMod val="75000"/>
                  </a:schemeClr>
                </a:solidFill>
              </a:rPr>
              <a:t>jQuery</a:t>
            </a:r>
            <a:r>
              <a:rPr lang="zh-CN" altLang="zh-CN" sz="2000" b="1" dirty="0">
                <a:solidFill>
                  <a:schemeClr val="accent2">
                    <a:lumMod val="75000"/>
                  </a:schemeClr>
                </a:solidFill>
              </a:rPr>
              <a:t>对象转换成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DOM</a:t>
            </a:r>
            <a:r>
              <a:rPr lang="zh-CN" altLang="zh-CN" sz="2000" b="1" dirty="0">
                <a:solidFill>
                  <a:schemeClr val="accent2">
                    <a:lumMod val="75000"/>
                  </a:schemeClr>
                </a:solidFill>
              </a:rPr>
              <a:t>对象</a:t>
            </a:r>
            <a:endParaRPr lang="zh-CN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30710" y="5744706"/>
            <a:ext cx="91447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说明：</a:t>
            </a:r>
            <a:r>
              <a:rPr lang="zh-CN" altLang="zh-CN" sz="2000" dirty="0" smtClean="0">
                <a:latin typeface="+mn-ea"/>
              </a:rPr>
              <a:t>由于</a:t>
            </a:r>
            <a:r>
              <a:rPr lang="zh-CN" altLang="zh-CN" sz="2000" dirty="0">
                <a:latin typeface="+mn-ea"/>
              </a:rPr>
              <a:t>一个</a:t>
            </a:r>
            <a:r>
              <a:rPr lang="en-US" altLang="zh-CN" sz="2000" dirty="0" err="1">
                <a:latin typeface="+mn-ea"/>
              </a:rPr>
              <a:t>jQuery</a:t>
            </a:r>
            <a:r>
              <a:rPr lang="zh-CN" altLang="zh-CN" sz="2000" dirty="0">
                <a:latin typeface="+mn-ea"/>
              </a:rPr>
              <a:t>对象中可能包含多个</a:t>
            </a:r>
            <a:r>
              <a:rPr lang="en-US" altLang="zh-CN" sz="2000" dirty="0">
                <a:latin typeface="+mn-ea"/>
              </a:rPr>
              <a:t>DOM</a:t>
            </a:r>
            <a:r>
              <a:rPr lang="zh-CN" altLang="zh-CN" sz="2000" dirty="0">
                <a:latin typeface="+mn-ea"/>
              </a:rPr>
              <a:t>对象，所以在取出</a:t>
            </a:r>
            <a:r>
              <a:rPr lang="en-US" altLang="zh-CN" sz="2000" dirty="0">
                <a:latin typeface="+mn-ea"/>
              </a:rPr>
              <a:t>DOM</a:t>
            </a:r>
            <a:r>
              <a:rPr lang="zh-CN" altLang="zh-CN" sz="2000" dirty="0">
                <a:latin typeface="+mn-ea"/>
              </a:rPr>
              <a:t>对象时需要加上索引，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索引从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0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开始</a:t>
            </a:r>
            <a:r>
              <a:rPr lang="zh-CN" altLang="zh-CN" sz="2000" dirty="0">
                <a:latin typeface="+mn-ea"/>
              </a:rPr>
              <a:t>，</a:t>
            </a:r>
            <a:r>
              <a:rPr lang="en-US" altLang="zh-CN" sz="2000" dirty="0">
                <a:latin typeface="+mn-ea"/>
              </a:rPr>
              <a:t>0</a:t>
            </a:r>
            <a:r>
              <a:rPr lang="zh-CN" altLang="zh-CN" sz="2000" dirty="0">
                <a:latin typeface="+mn-ea"/>
              </a:rPr>
              <a:t>表示第一个</a:t>
            </a:r>
            <a:r>
              <a:rPr lang="en-US" altLang="zh-CN" sz="2000" dirty="0">
                <a:latin typeface="+mn-ea"/>
              </a:rPr>
              <a:t>DOM</a:t>
            </a:r>
            <a:r>
              <a:rPr lang="zh-CN" altLang="zh-CN" sz="2000" dirty="0">
                <a:latin typeface="+mn-ea"/>
              </a:rPr>
              <a:t>对象。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8938" y="1877556"/>
            <a:ext cx="36499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zh-CN" altLang="zh-CN" sz="2000" b="1" dirty="0">
                <a:solidFill>
                  <a:schemeClr val="accent2">
                    <a:lumMod val="75000"/>
                  </a:schemeClr>
                </a:solidFill>
              </a:rPr>
              <a:t>）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DOM</a:t>
            </a:r>
            <a:r>
              <a:rPr lang="zh-CN" altLang="zh-CN" sz="2000" b="1" dirty="0">
                <a:solidFill>
                  <a:schemeClr val="accent2">
                    <a:lumMod val="75000"/>
                  </a:schemeClr>
                </a:solidFill>
              </a:rPr>
              <a:t>对象转换成</a:t>
            </a:r>
            <a:r>
              <a:rPr lang="en-US" altLang="zh-CN" sz="2000" b="1" dirty="0" err="1">
                <a:solidFill>
                  <a:schemeClr val="accent2">
                    <a:lumMod val="75000"/>
                  </a:schemeClr>
                </a:solidFill>
              </a:rPr>
              <a:t>jQuery</a:t>
            </a:r>
            <a:r>
              <a:rPr lang="zh-CN" altLang="zh-CN" sz="2000" b="1" dirty="0">
                <a:solidFill>
                  <a:schemeClr val="accent2">
                    <a:lumMod val="75000"/>
                  </a:schemeClr>
                </a:solidFill>
              </a:rPr>
              <a:t>对象</a:t>
            </a:r>
            <a:endParaRPr lang="zh-CN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031" y="1361554"/>
            <a:ext cx="5966650" cy="1522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圆角矩形 13"/>
          <p:cNvSpPr/>
          <p:nvPr/>
        </p:nvSpPr>
        <p:spPr>
          <a:xfrm>
            <a:off x="4488848" y="1371600"/>
            <a:ext cx="5854830" cy="126610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4655047" y="3785194"/>
            <a:ext cx="5544616" cy="1251263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4943078" y="4194628"/>
            <a:ext cx="1259982" cy="8037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849" y="3764107"/>
            <a:ext cx="5854830" cy="1493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4" grpId="0"/>
      <p:bldP spid="9" grpId="0"/>
      <p:bldP spid="10" grpId="0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2</a:t>
            </a:r>
            <a:r>
              <a:rPr lang="en-US" altLang="zh-CN" b="1" dirty="0"/>
              <a:t>.</a:t>
            </a:r>
            <a:r>
              <a:rPr lang="en-US" altLang="zh-CN" b="1" dirty="0" smtClean="0"/>
              <a:t> </a:t>
            </a:r>
            <a:r>
              <a:rPr lang="en-US" altLang="zh-CN" b="1" dirty="0" err="1"/>
              <a:t>jQuery</a:t>
            </a:r>
            <a:r>
              <a:rPr lang="zh-CN" altLang="zh-CN" b="1" dirty="0"/>
              <a:t>选择器</a:t>
            </a:r>
            <a:endParaRPr lang="zh-CN" altLang="en-US" b="1" dirty="0"/>
          </a:p>
        </p:txBody>
      </p:sp>
      <p:sp>
        <p:nvSpPr>
          <p:cNvPr id="7" name="矩形 13"/>
          <p:cNvSpPr>
            <a:spLocks noChangeArrowheads="1"/>
          </p:cNvSpPr>
          <p:nvPr/>
        </p:nvSpPr>
        <p:spPr bwMode="auto">
          <a:xfrm>
            <a:off x="541267" y="1845618"/>
            <a:ext cx="1099058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lvl="0" indent="-285750" defTabSz="91440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+mn-ea"/>
                <a:ea typeface="+mn-ea"/>
              </a:rPr>
              <a:t>$(</a:t>
            </a:r>
            <a:r>
              <a:rPr lang="zh-CN" altLang="zh-CN" sz="1800" dirty="0">
                <a:latin typeface="+mn-ea"/>
                <a:ea typeface="+mn-ea"/>
              </a:rPr>
              <a:t>“选择器”</a:t>
            </a:r>
            <a:r>
              <a:rPr lang="en-US" altLang="zh-CN" sz="1800" dirty="0">
                <a:latin typeface="+mn-ea"/>
                <a:ea typeface="+mn-ea"/>
              </a:rPr>
              <a:t>)</a:t>
            </a:r>
            <a:r>
              <a:rPr lang="zh-CN" altLang="en-US" sz="1800" dirty="0">
                <a:latin typeface="+mn-ea"/>
                <a:ea typeface="+mn-ea"/>
              </a:rPr>
              <a:t>中的字符串就是选择器，如在</a:t>
            </a:r>
            <a:r>
              <a:rPr lang="en-US" altLang="zh-CN" sz="1800" dirty="0">
                <a:latin typeface="+mn-ea"/>
                <a:ea typeface="+mn-ea"/>
              </a:rPr>
              <a:t>$(“h2”)</a:t>
            </a:r>
            <a:r>
              <a:rPr lang="zh-CN" altLang="en-US" sz="1800" dirty="0">
                <a:latin typeface="+mn-ea"/>
                <a:ea typeface="+mn-ea"/>
              </a:rPr>
              <a:t>中，“</a:t>
            </a:r>
            <a:r>
              <a:rPr lang="en-US" altLang="zh-CN" sz="1800" dirty="0">
                <a:latin typeface="+mn-ea"/>
                <a:ea typeface="+mn-ea"/>
              </a:rPr>
              <a:t>h2</a:t>
            </a:r>
            <a:r>
              <a:rPr lang="zh-CN" altLang="en-US" sz="1800" dirty="0">
                <a:latin typeface="+mn-ea"/>
                <a:ea typeface="+mn-ea"/>
              </a:rPr>
              <a:t>”</a:t>
            </a:r>
            <a:r>
              <a:rPr lang="zh-CN" altLang="zh-CN" sz="1800" dirty="0">
                <a:latin typeface="+mn-ea"/>
                <a:ea typeface="+mn-ea"/>
              </a:rPr>
              <a:t>就是一个选择器</a:t>
            </a:r>
            <a:r>
              <a:rPr lang="zh-CN" altLang="zh-CN" sz="1800" dirty="0" smtClean="0">
                <a:latin typeface="+mn-ea"/>
                <a:ea typeface="+mn-ea"/>
              </a:rPr>
              <a:t>。</a:t>
            </a:r>
            <a:endParaRPr lang="en-US" altLang="zh-CN" sz="1800" dirty="0" smtClean="0">
              <a:latin typeface="+mn-ea"/>
              <a:ea typeface="+mn-ea"/>
            </a:endParaRPr>
          </a:p>
          <a:p>
            <a:pPr marL="285750" lvl="0" indent="-285750" defTabSz="91440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zh-CN" sz="1800" dirty="0" smtClean="0">
                <a:latin typeface="+mn-ea"/>
                <a:ea typeface="+mn-ea"/>
              </a:rPr>
              <a:t>由于</a:t>
            </a:r>
            <a:r>
              <a:rPr lang="zh-CN" altLang="zh-CN" sz="1800" dirty="0">
                <a:latin typeface="+mn-ea"/>
                <a:ea typeface="+mn-ea"/>
              </a:rPr>
              <a:t>原生</a:t>
            </a:r>
            <a:r>
              <a:rPr lang="en-US" altLang="zh-CN" sz="1800" dirty="0">
                <a:latin typeface="+mn-ea"/>
                <a:ea typeface="+mn-ea"/>
              </a:rPr>
              <a:t> JavaScript </a:t>
            </a:r>
            <a:r>
              <a:rPr lang="zh-CN" altLang="zh-CN" sz="1800" dirty="0">
                <a:latin typeface="+mn-ea"/>
                <a:ea typeface="+mn-ea"/>
              </a:rPr>
              <a:t>获取元素的方式有很多，而且兼容性情况也不一致，</a:t>
            </a:r>
            <a:r>
              <a:rPr lang="en-US" altLang="zh-CN" sz="1800" dirty="0" err="1">
                <a:latin typeface="+mn-ea"/>
                <a:ea typeface="+mn-ea"/>
              </a:rPr>
              <a:t>jQuery</a:t>
            </a:r>
            <a:r>
              <a:rPr lang="zh-CN" altLang="zh-CN" sz="1800" dirty="0">
                <a:latin typeface="+mn-ea"/>
                <a:ea typeface="+mn-ea"/>
              </a:rPr>
              <a:t>为我们提供了</a:t>
            </a:r>
            <a:r>
              <a:rPr lang="zh-CN" altLang="en-US" sz="1800" dirty="0">
                <a:latin typeface="+mn-ea"/>
                <a:ea typeface="+mn-ea"/>
              </a:rPr>
              <a:t>非常</a:t>
            </a:r>
            <a:r>
              <a:rPr lang="zh-CN" altLang="en-US" sz="1800" dirty="0" smtClean="0">
                <a:latin typeface="+mn-ea"/>
                <a:ea typeface="+mn-ea"/>
              </a:rPr>
              <a:t>多</a:t>
            </a:r>
            <a:r>
              <a:rPr lang="zh-CN" altLang="zh-CN" sz="1800" dirty="0" smtClean="0">
                <a:latin typeface="+mn-ea"/>
                <a:ea typeface="+mn-ea"/>
              </a:rPr>
              <a:t>的</a:t>
            </a:r>
            <a:r>
              <a:rPr lang="zh-CN" altLang="zh-CN" sz="1800" dirty="0">
                <a:latin typeface="+mn-ea"/>
                <a:ea typeface="+mn-ea"/>
              </a:rPr>
              <a:t>选择</a:t>
            </a:r>
            <a:r>
              <a:rPr lang="zh-CN" altLang="zh-CN" sz="1800" dirty="0" smtClean="0">
                <a:latin typeface="+mn-ea"/>
                <a:ea typeface="+mn-ea"/>
              </a:rPr>
              <a:t>器</a:t>
            </a:r>
            <a:r>
              <a:rPr lang="zh-CN" altLang="en-US" sz="1800" dirty="0" smtClean="0">
                <a:latin typeface="+mn-ea"/>
                <a:ea typeface="+mn-ea"/>
              </a:rPr>
              <a:t>，如</a:t>
            </a:r>
            <a:r>
              <a:rPr lang="zh-CN" altLang="zh-CN" sz="1800" dirty="0">
                <a:latin typeface="+mn-ea"/>
                <a:ea typeface="+mn-ea"/>
              </a:rPr>
              <a:t>基本选择器</a:t>
            </a:r>
            <a:r>
              <a:rPr lang="zh-CN" altLang="en-US" sz="1800" dirty="0">
                <a:latin typeface="+mn-ea"/>
                <a:ea typeface="+mn-ea"/>
              </a:rPr>
              <a:t>、</a:t>
            </a:r>
            <a:r>
              <a:rPr lang="zh-CN" altLang="zh-CN" sz="1800" dirty="0">
                <a:latin typeface="+mn-ea"/>
                <a:ea typeface="+mn-ea"/>
              </a:rPr>
              <a:t>层级选择器</a:t>
            </a:r>
            <a:r>
              <a:rPr lang="zh-CN" altLang="en-US" sz="1800" dirty="0">
                <a:latin typeface="+mn-ea"/>
                <a:ea typeface="+mn-ea"/>
              </a:rPr>
              <a:t>、</a:t>
            </a:r>
            <a:r>
              <a:rPr lang="zh-CN" altLang="zh-CN" sz="1800" dirty="0">
                <a:latin typeface="+mn-ea"/>
                <a:ea typeface="+mn-ea"/>
              </a:rPr>
              <a:t>筛选选择器</a:t>
            </a:r>
            <a:r>
              <a:rPr lang="zh-CN" altLang="en-US" sz="1800" dirty="0">
                <a:latin typeface="+mn-ea"/>
                <a:ea typeface="+mn-ea"/>
              </a:rPr>
              <a:t>、</a:t>
            </a:r>
            <a:r>
              <a:rPr lang="zh-CN" altLang="zh-CN" sz="1800" dirty="0">
                <a:latin typeface="+mn-ea"/>
                <a:ea typeface="+mn-ea"/>
              </a:rPr>
              <a:t>属性选择器</a:t>
            </a:r>
            <a:r>
              <a:rPr lang="zh-CN" altLang="en-US" sz="1800" dirty="0" smtClean="0">
                <a:latin typeface="+mn-ea"/>
                <a:ea typeface="+mn-ea"/>
              </a:rPr>
              <a:t>等，且解决了兼容性问题。</a:t>
            </a:r>
            <a:endParaRPr lang="zh-CN" altLang="zh-CN" sz="1800" dirty="0">
              <a:latin typeface="+mn-ea"/>
              <a:ea typeface="+mn-ea"/>
            </a:endParaRPr>
          </a:p>
          <a:p>
            <a:pPr lvl="0" defTabSz="91440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矩形 102"/>
          <p:cNvSpPr/>
          <p:nvPr/>
        </p:nvSpPr>
        <p:spPr bwMode="auto">
          <a:xfrm>
            <a:off x="478472" y="1197610"/>
            <a:ext cx="508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fontAlgn="base" hangingPunct="1">
              <a:defRPr/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基本选择器</a:t>
            </a:r>
            <a:endParaRPr lang="zh-CN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2638" y="1845618"/>
            <a:ext cx="102114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/>
              <a:t>jQuery</a:t>
            </a:r>
            <a:r>
              <a:rPr lang="zh-CN" altLang="zh-CN" sz="2000" dirty="0"/>
              <a:t>的基本选择器和</a:t>
            </a:r>
            <a:r>
              <a:rPr lang="en-US" altLang="zh-CN" sz="2000" dirty="0"/>
              <a:t>CSS</a:t>
            </a:r>
            <a:r>
              <a:rPr lang="zh-CN" altLang="zh-CN" sz="2000" dirty="0"/>
              <a:t>选择器非常</a:t>
            </a:r>
            <a:r>
              <a:rPr lang="zh-CN" altLang="zh-CN" sz="2000" dirty="0" smtClean="0"/>
              <a:t>类似</a:t>
            </a:r>
            <a:r>
              <a:rPr lang="zh-CN" altLang="en-US" sz="2000" dirty="0" smtClean="0"/>
              <a:t>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标题 5"/>
          <p:cNvSpPr txBox="1"/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2. </a:t>
            </a:r>
            <a:r>
              <a:rPr lang="en-US" altLang="zh-CN" b="1" dirty="0" err="1" smtClean="0"/>
              <a:t>jQuery</a:t>
            </a:r>
            <a:r>
              <a:rPr lang="zh-CN" altLang="zh-CN" b="1" dirty="0" smtClean="0"/>
              <a:t>选择器</a:t>
            </a:r>
            <a:endParaRPr lang="zh-CN" altLang="en-US" b="1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57174" y="3141762"/>
          <a:ext cx="10745206" cy="2247462"/>
        </p:xfrm>
        <a:graphic>
          <a:graphicData uri="http://schemas.openxmlformats.org/drawingml/2006/table">
            <a:tbl>
              <a:tblPr firstRow="1" firstCol="1" bandRow="1"/>
              <a:tblGrid>
                <a:gridCol w="2883017"/>
                <a:gridCol w="2068205"/>
                <a:gridCol w="5793984"/>
              </a:tblGrid>
              <a:tr h="3210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名称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用法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描述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</a:tr>
              <a:tr h="32106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id</a:t>
                      </a: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选择器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$("#id")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获取指定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id</a:t>
                      </a: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的元素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106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全选选择器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$("*")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匹配所有元素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106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类选择器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$(".class")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dirty="0" smtClean="0">
                          <a:effectLst/>
                          <a:latin typeface="+mn-ea"/>
                          <a:ea typeface="+mn-ea"/>
                        </a:rPr>
                        <a:t>获取</a:t>
                      </a: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同一类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class</a:t>
                      </a: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的元素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106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标签选择器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$("div")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获取相同标签名的所有元素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106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并集选择器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$("</a:t>
                      </a:r>
                      <a:r>
                        <a:rPr lang="en-US" sz="1800" dirty="0" err="1">
                          <a:effectLst/>
                          <a:latin typeface="+mn-ea"/>
                          <a:ea typeface="+mn-ea"/>
                        </a:rPr>
                        <a:t>div,p,li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")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选取多个元素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106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交集选择器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$("</a:t>
                      </a:r>
                      <a:r>
                        <a:rPr lang="en-US" sz="1800" dirty="0" err="1">
                          <a:effectLst/>
                          <a:latin typeface="+mn-ea"/>
                          <a:ea typeface="+mn-ea"/>
                        </a:rPr>
                        <a:t>li.current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")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交集元素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986959" y="2740565"/>
            <a:ext cx="58130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2667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表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6-1 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基本选择器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 txBox="1"/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2. </a:t>
            </a:r>
            <a:r>
              <a:rPr lang="en-US" altLang="zh-CN" b="1" dirty="0" err="1" smtClean="0"/>
              <a:t>jQuery</a:t>
            </a:r>
            <a:r>
              <a:rPr lang="zh-CN" altLang="zh-CN" b="1" dirty="0" smtClean="0"/>
              <a:t>选择器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478582" y="1269554"/>
            <a:ext cx="640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b="1" dirty="0">
                <a:latin typeface="+mn-ea"/>
              </a:rPr>
              <a:t>【案例</a:t>
            </a:r>
            <a:r>
              <a:rPr lang="en-US" altLang="zh-CN" sz="1800" b="1" dirty="0">
                <a:latin typeface="+mn-ea"/>
              </a:rPr>
              <a:t>6.1.3</a:t>
            </a:r>
            <a:r>
              <a:rPr lang="zh-CN" altLang="zh-CN" sz="1800" b="1" dirty="0">
                <a:latin typeface="+mn-ea"/>
              </a:rPr>
              <a:t>】 </a:t>
            </a:r>
            <a:r>
              <a:rPr lang="en-US" altLang="zh-CN" sz="1800" b="1" dirty="0" err="1">
                <a:latin typeface="+mn-ea"/>
              </a:rPr>
              <a:t>jQuery</a:t>
            </a:r>
            <a:r>
              <a:rPr lang="zh-CN" altLang="zh-CN" sz="1800" b="1" dirty="0">
                <a:latin typeface="+mn-ea"/>
              </a:rPr>
              <a:t>的基本选择器的使用</a:t>
            </a:r>
            <a:endParaRPr lang="zh-CN" altLang="zh-CN" sz="1800" dirty="0">
              <a:latin typeface="+mn-ea"/>
            </a:endParaRPr>
          </a:p>
        </p:txBody>
      </p:sp>
      <p:pic>
        <p:nvPicPr>
          <p:cNvPr id="12299" name="Picture 11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99"/>
          <a:stretch>
            <a:fillRect/>
          </a:stretch>
        </p:blipFill>
        <p:spPr bwMode="auto">
          <a:xfrm>
            <a:off x="938944" y="1989634"/>
            <a:ext cx="5487987" cy="432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1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68"/>
          <a:stretch>
            <a:fillRect/>
          </a:stretch>
        </p:blipFill>
        <p:spPr bwMode="auto">
          <a:xfrm>
            <a:off x="6451650" y="3429794"/>
            <a:ext cx="5487987" cy="2411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3"/>
          <p:cNvSpPr/>
          <p:nvPr/>
        </p:nvSpPr>
        <p:spPr bwMode="auto">
          <a:xfrm rot="16200000">
            <a:off x="-233251" y="698525"/>
            <a:ext cx="856242" cy="389739"/>
          </a:xfrm>
          <a:custGeom>
            <a:avLst/>
            <a:gdLst/>
            <a:ahLst/>
            <a:cxnLst/>
            <a:rect l="l" t="t" r="r" b="b"/>
            <a:pathLst>
              <a:path w="1512168" h="411499">
                <a:moveTo>
                  <a:pt x="0" y="0"/>
                </a:moveTo>
                <a:lnTo>
                  <a:pt x="1512168" y="0"/>
                </a:lnTo>
                <a:lnTo>
                  <a:pt x="1512168" y="111467"/>
                </a:lnTo>
                <a:lnTo>
                  <a:pt x="1512168" y="260647"/>
                </a:lnTo>
                <a:lnTo>
                  <a:pt x="1512168" y="351491"/>
                </a:lnTo>
                <a:cubicBezTo>
                  <a:pt x="1512168" y="384633"/>
                  <a:pt x="1485302" y="411499"/>
                  <a:pt x="1452160" y="411499"/>
                </a:cubicBezTo>
                <a:lnTo>
                  <a:pt x="60008" y="411499"/>
                </a:lnTo>
                <a:cubicBezTo>
                  <a:pt x="26866" y="411499"/>
                  <a:pt x="0" y="384633"/>
                  <a:pt x="0" y="351491"/>
                </a:cubicBezTo>
                <a:lnTo>
                  <a:pt x="0" y="260647"/>
                </a:lnTo>
                <a:lnTo>
                  <a:pt x="0" y="111467"/>
                </a:lnTo>
                <a:close/>
              </a:path>
            </a:pathLst>
          </a:cu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059" tIns="38024" rIns="38024" bIns="76059" numCol="1" spcCol="0" rtlCol="0" fromWordArt="0" anchor="t" anchorCtr="0" forceAA="0" compatLnSpc="1">
            <a:noAutofit/>
          </a:bodyPr>
          <a:lstStyle/>
          <a:p>
            <a:pPr defTabSz="912495">
              <a:defRPr/>
            </a:pPr>
            <a:endParaRPr lang="en-US" sz="1500" kern="0" spc="-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Rectangle 3"/>
          <p:cNvSpPr/>
          <p:nvPr/>
        </p:nvSpPr>
        <p:spPr bwMode="auto">
          <a:xfrm>
            <a:off x="454912" y="465683"/>
            <a:ext cx="1511184" cy="855833"/>
          </a:xfrm>
          <a:prstGeom prst="roundRect">
            <a:avLst>
              <a:gd name="adj" fmla="val 6940"/>
            </a:avLst>
          </a:pr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059" tIns="38024" rIns="38024" bIns="76059" numCol="1" spcCol="0" rtlCol="0" fromWordArt="0" anchor="t" anchorCtr="0" forceAA="0" compatLnSpc="1">
            <a:noAutofit/>
          </a:bodyPr>
          <a:lstStyle/>
          <a:p>
            <a:pPr defTabSz="912495"/>
            <a:endParaRPr lang="en-US" sz="1500" kern="0" spc="-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454912" y="664173"/>
            <a:ext cx="15111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a typeface="微软雅黑" panose="020B0503020204020204" pitchFamily="34" charset="-122"/>
              </a:rPr>
              <a:t>本章内容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547888" y="3026"/>
            <a:ext cx="305801" cy="6853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" name="组合 1"/>
          <p:cNvGrpSpPr/>
          <p:nvPr/>
        </p:nvGrpSpPr>
        <p:grpSpPr>
          <a:xfrm>
            <a:off x="3502918" y="1413125"/>
            <a:ext cx="4699635" cy="521970"/>
            <a:chOff x="3502918" y="664626"/>
            <a:chExt cx="4699635" cy="521970"/>
          </a:xfrm>
        </p:grpSpPr>
        <p:sp>
          <p:nvSpPr>
            <p:cNvPr id="89" name="椭圆 88"/>
            <p:cNvSpPr/>
            <p:nvPr/>
          </p:nvSpPr>
          <p:spPr>
            <a:xfrm>
              <a:off x="3502918" y="729796"/>
              <a:ext cx="395742" cy="3957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2400"/>
            </a:p>
          </p:txBody>
        </p:sp>
        <p:sp>
          <p:nvSpPr>
            <p:cNvPr id="94" name="TextBox 8"/>
            <p:cNvSpPr txBox="1"/>
            <p:nvPr/>
          </p:nvSpPr>
          <p:spPr>
            <a:xfrm>
              <a:off x="4117598" y="664626"/>
              <a:ext cx="408495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1</a:t>
              </a: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 </a:t>
              </a:r>
              <a:r>
                <a:rPr lang="en-US" altLang="zh-CN" sz="2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jQuery</a:t>
              </a: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选择器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502660" y="2727960"/>
            <a:ext cx="5039360" cy="521970"/>
            <a:chOff x="3486521" y="1648881"/>
            <a:chExt cx="4608510" cy="521970"/>
          </a:xfrm>
        </p:grpSpPr>
        <p:sp>
          <p:nvSpPr>
            <p:cNvPr id="90" name="椭圆 89"/>
            <p:cNvSpPr/>
            <p:nvPr/>
          </p:nvSpPr>
          <p:spPr>
            <a:xfrm>
              <a:off x="3486521" y="1693163"/>
              <a:ext cx="395742" cy="3957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2400"/>
            </a:p>
          </p:txBody>
        </p:sp>
        <p:sp>
          <p:nvSpPr>
            <p:cNvPr id="95" name="TextBox 8"/>
            <p:cNvSpPr txBox="1"/>
            <p:nvPr/>
          </p:nvSpPr>
          <p:spPr>
            <a:xfrm>
              <a:off x="4117698" y="1648881"/>
              <a:ext cx="3977333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dirty="0">
                  <a:latin typeface="+mn-ea"/>
                  <a:ea typeface="+mn-ea"/>
                </a:rPr>
                <a:t>2. </a:t>
              </a:r>
              <a:r>
                <a:rPr lang="en-US" altLang="zh-CN" dirty="0" err="1">
                  <a:latin typeface="+mn-ea"/>
                  <a:ea typeface="+mn-ea"/>
                </a:rPr>
                <a:t>jQuery</a:t>
              </a:r>
              <a:r>
                <a:rPr lang="zh-CN" altLang="en-US" dirty="0">
                  <a:latin typeface="+mn-ea"/>
                  <a:ea typeface="+mn-ea"/>
                </a:rPr>
                <a:t>操作</a:t>
              </a:r>
              <a:r>
                <a:rPr lang="en-US" altLang="zh-CN" dirty="0">
                  <a:latin typeface="+mn-ea"/>
                  <a:ea typeface="+mn-ea"/>
                </a:rPr>
                <a:t>DOM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502918" y="4017033"/>
            <a:ext cx="6195060" cy="521970"/>
            <a:chOff x="3486520" y="2648509"/>
            <a:chExt cx="6195060" cy="521970"/>
          </a:xfrm>
        </p:grpSpPr>
        <p:sp>
          <p:nvSpPr>
            <p:cNvPr id="91" name="椭圆 90"/>
            <p:cNvSpPr/>
            <p:nvPr/>
          </p:nvSpPr>
          <p:spPr>
            <a:xfrm>
              <a:off x="3486520" y="2712078"/>
              <a:ext cx="395742" cy="3957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2400"/>
            </a:p>
          </p:txBody>
        </p:sp>
        <p:sp>
          <p:nvSpPr>
            <p:cNvPr id="96" name="TextBox 8"/>
            <p:cNvSpPr txBox="1"/>
            <p:nvPr/>
          </p:nvSpPr>
          <p:spPr>
            <a:xfrm>
              <a:off x="4117710" y="2648509"/>
              <a:ext cx="556387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3. </a:t>
              </a:r>
              <a:r>
                <a:rPr lang="en-US" altLang="zh-CN" sz="2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jQuery</a:t>
              </a: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事件处理机制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547888" y="5339486"/>
            <a:ext cx="5211614" cy="523220"/>
            <a:chOff x="3501124" y="3601325"/>
            <a:chExt cx="5211614" cy="523220"/>
          </a:xfrm>
        </p:grpSpPr>
        <p:sp>
          <p:nvSpPr>
            <p:cNvPr id="92" name="椭圆 91"/>
            <p:cNvSpPr/>
            <p:nvPr/>
          </p:nvSpPr>
          <p:spPr>
            <a:xfrm>
              <a:off x="3501124" y="3664894"/>
              <a:ext cx="395742" cy="3957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2400"/>
            </a:p>
          </p:txBody>
        </p:sp>
        <p:sp>
          <p:nvSpPr>
            <p:cNvPr id="97" name="TextBox 8"/>
            <p:cNvSpPr txBox="1"/>
            <p:nvPr/>
          </p:nvSpPr>
          <p:spPr>
            <a:xfrm>
              <a:off x="4101302" y="3601325"/>
              <a:ext cx="46114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4. </a:t>
              </a:r>
              <a:r>
                <a:rPr lang="en-US" altLang="zh-CN" sz="2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jQuery</a:t>
              </a: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动画和</a:t>
              </a: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Ajax</a:t>
              </a: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操作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99" name="TextBox 15"/>
          <p:cNvSpPr txBox="1"/>
          <p:nvPr/>
        </p:nvSpPr>
        <p:spPr>
          <a:xfrm>
            <a:off x="11085660" y="6257751"/>
            <a:ext cx="846156" cy="338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—  </a:t>
            </a:r>
            <a:fld id="{2EEF1883-7A0E-4F66-9932-E581691AD397}" type="slidenum">
              <a:rPr lang="zh-CN" altLang="en-US" sz="1600">
                <a:solidFill>
                  <a:schemeClr val="bg1">
                    <a:lumMod val="75000"/>
                  </a:schemeClr>
                </a:solidFill>
              </a:rPr>
            </a:fld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—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矩形 102"/>
          <p:cNvSpPr/>
          <p:nvPr/>
        </p:nvSpPr>
        <p:spPr bwMode="auto">
          <a:xfrm>
            <a:off x="478472" y="1197610"/>
            <a:ext cx="508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defRPr/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层级选择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</a:t>
            </a:r>
            <a:endParaRPr lang="zh-CN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2638" y="1703324"/>
            <a:ext cx="54925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/>
              <a:t>层级选择器可以完成多层级元素之间的获取</a:t>
            </a:r>
            <a:r>
              <a:rPr lang="zh-CN" altLang="en-US" sz="2000" dirty="0" smtClean="0"/>
              <a:t>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标题 5"/>
          <p:cNvSpPr txBox="1"/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2. </a:t>
            </a:r>
            <a:r>
              <a:rPr lang="en-US" altLang="zh-CN" b="1" dirty="0" err="1" smtClean="0"/>
              <a:t>jQuery</a:t>
            </a:r>
            <a:r>
              <a:rPr lang="zh-CN" altLang="zh-CN" b="1" dirty="0" smtClean="0"/>
              <a:t>选择器</a:t>
            </a:r>
            <a:endParaRPr lang="zh-CN" altLang="en-US" b="1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910630" y="3141762"/>
          <a:ext cx="10591750" cy="963198"/>
        </p:xfrm>
        <a:graphic>
          <a:graphicData uri="http://schemas.openxmlformats.org/drawingml/2006/table">
            <a:tbl>
              <a:tblPr firstRow="1" firstCol="1" bandRow="1"/>
              <a:tblGrid>
                <a:gridCol w="2880320"/>
                <a:gridCol w="2160240"/>
                <a:gridCol w="5551190"/>
              </a:tblGrid>
              <a:tr h="3210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名称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用法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描述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</a:tr>
              <a:tr h="321066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子代选择器</a:t>
                      </a:r>
                      <a:endParaRPr lang="zh-CN" sz="18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$("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ul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&gt; li")</a:t>
                      </a:r>
                      <a:endParaRPr lang="zh-CN" sz="18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$("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ul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&gt; li")</a:t>
                      </a:r>
                      <a:r>
                        <a:rPr lang="zh-CN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子代选择器获取子级元素</a:t>
                      </a:r>
                      <a:endParaRPr lang="zh-CN" sz="18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1066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后代选择器</a:t>
                      </a:r>
                      <a:endParaRPr lang="zh-CN" sz="18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$("ul  li")</a:t>
                      </a:r>
                      <a:endParaRPr lang="zh-CN" sz="1800" kern="12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$("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ul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li")</a:t>
                      </a:r>
                      <a:r>
                        <a:rPr lang="zh-CN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后代选择器获取后代元素</a:t>
                      </a:r>
                      <a:endParaRPr lang="zh-CN" sz="18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986959" y="2740565"/>
            <a:ext cx="58130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2667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表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6-2 </a:t>
            </a:r>
            <a:r>
              <a:rPr lang="zh-CN" altLang="en-US" sz="1800" dirty="0">
                <a:latin typeface="+mn-ea"/>
                <a:cs typeface="Times New Roman" panose="02020603050405020304" pitchFamily="18" charset="0"/>
              </a:rPr>
              <a:t>层级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选择器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 txBox="1"/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2. </a:t>
            </a:r>
            <a:r>
              <a:rPr lang="en-US" altLang="zh-CN" b="1" dirty="0" err="1" smtClean="0"/>
              <a:t>jQuery</a:t>
            </a:r>
            <a:r>
              <a:rPr lang="zh-CN" altLang="zh-CN" b="1" dirty="0" smtClean="0"/>
              <a:t>选择器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550590" y="1125538"/>
            <a:ext cx="4596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b="1" dirty="0">
                <a:latin typeface="+mn-ea"/>
              </a:rPr>
              <a:t>【案例</a:t>
            </a:r>
            <a:r>
              <a:rPr lang="en-US" altLang="zh-CN" sz="1800" b="1" dirty="0">
                <a:latin typeface="+mn-ea"/>
              </a:rPr>
              <a:t>6.1.4</a:t>
            </a:r>
            <a:r>
              <a:rPr lang="zh-CN" altLang="zh-CN" sz="1800" b="1" dirty="0">
                <a:latin typeface="+mn-ea"/>
              </a:rPr>
              <a:t>】 </a:t>
            </a:r>
            <a:r>
              <a:rPr lang="en-US" altLang="zh-CN" sz="1800" b="1" dirty="0" err="1">
                <a:latin typeface="+mn-ea"/>
              </a:rPr>
              <a:t>jQuery</a:t>
            </a:r>
            <a:r>
              <a:rPr lang="zh-CN" altLang="zh-CN" sz="1800" b="1" dirty="0">
                <a:latin typeface="+mn-ea"/>
              </a:rPr>
              <a:t>的层级选择器的使用</a:t>
            </a:r>
            <a:endParaRPr lang="zh-CN" altLang="zh-CN" sz="1800" b="1" dirty="0">
              <a:latin typeface="+mn-ea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154" y="1650032"/>
            <a:ext cx="5976664" cy="516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7679382" y="3429000"/>
            <a:ext cx="4076601" cy="1386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1800" dirty="0" smtClean="0">
                <a:solidFill>
                  <a:schemeClr val="accent2">
                    <a:lumMod val="75000"/>
                  </a:schemeClr>
                </a:solidFill>
              </a:rPr>
              <a:t>说明：</a:t>
            </a:r>
            <a:r>
              <a:rPr lang="zh-CN" altLang="zh-CN" sz="1800" dirty="0" smtClean="0"/>
              <a:t>代码</a:t>
            </a:r>
            <a:r>
              <a:rPr lang="en-US" altLang="zh-CN" sz="1800" dirty="0"/>
              <a:t>$("div&gt;li")</a:t>
            </a:r>
            <a:r>
              <a:rPr lang="zh-CN" altLang="zh-CN" sz="1800" dirty="0"/>
              <a:t>只选择出</a:t>
            </a:r>
            <a:r>
              <a:rPr lang="en-US" altLang="zh-CN" sz="1800" dirty="0"/>
              <a:t>div</a:t>
            </a:r>
            <a:r>
              <a:rPr lang="zh-CN" altLang="zh-CN" sz="1800" dirty="0"/>
              <a:t>里的直接的三个</a:t>
            </a:r>
            <a:r>
              <a:rPr lang="en-US" altLang="zh-CN" sz="1800" dirty="0"/>
              <a:t>li</a:t>
            </a:r>
            <a:r>
              <a:rPr lang="zh-CN" altLang="zh-CN" sz="1800" dirty="0"/>
              <a:t>子元素，而代码</a:t>
            </a:r>
            <a:r>
              <a:rPr lang="en-US" altLang="zh-CN" sz="1800" dirty="0"/>
              <a:t>$("div li")</a:t>
            </a:r>
            <a:r>
              <a:rPr lang="zh-CN" altLang="zh-CN" sz="1800" dirty="0"/>
              <a:t>则选择出</a:t>
            </a:r>
            <a:r>
              <a:rPr lang="en-US" altLang="zh-CN" sz="1800" dirty="0"/>
              <a:t>div</a:t>
            </a:r>
            <a:r>
              <a:rPr lang="zh-CN" altLang="zh-CN" sz="1800" dirty="0"/>
              <a:t>里的所有六个</a:t>
            </a:r>
            <a:r>
              <a:rPr lang="en-US" altLang="zh-CN" sz="1800" dirty="0"/>
              <a:t>li</a:t>
            </a:r>
            <a:r>
              <a:rPr lang="zh-CN" altLang="zh-CN" sz="1800" dirty="0"/>
              <a:t>元素。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矩形 102"/>
          <p:cNvSpPr/>
          <p:nvPr/>
        </p:nvSpPr>
        <p:spPr bwMode="auto">
          <a:xfrm>
            <a:off x="478472" y="1197610"/>
            <a:ext cx="508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筛选选择器</a:t>
            </a:r>
            <a:endParaRPr lang="zh-CN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0630" y="1816831"/>
            <a:ext cx="67687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/>
              <a:t>筛选选择器用来筛选元素，通常和别的选择器搭配使用</a:t>
            </a:r>
            <a:r>
              <a:rPr lang="zh-CN" altLang="en-US" sz="2000" dirty="0" smtClean="0"/>
              <a:t>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标题 5"/>
          <p:cNvSpPr txBox="1"/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2. </a:t>
            </a:r>
            <a:r>
              <a:rPr lang="en-US" altLang="zh-CN" b="1" dirty="0" err="1" smtClean="0"/>
              <a:t>jQuery</a:t>
            </a:r>
            <a:r>
              <a:rPr lang="zh-CN" altLang="zh-CN" b="1" dirty="0" smtClean="0"/>
              <a:t>选择器</a:t>
            </a:r>
            <a:endParaRPr lang="zh-CN" altLang="en-US" b="1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563363" y="2777329"/>
            <a:ext cx="58130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2667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表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6-3 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筛选选择器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anose="02010600030101010101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054646" y="3355340"/>
          <a:ext cx="10369152" cy="2251710"/>
        </p:xfrm>
        <a:graphic>
          <a:graphicData uri="http://schemas.openxmlformats.org/drawingml/2006/table">
            <a:tbl>
              <a:tblPr firstRow="1" firstCol="1" bandRow="1"/>
              <a:tblGrid>
                <a:gridCol w="1800200"/>
                <a:gridCol w="2160240"/>
                <a:gridCol w="6408712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dirty="0">
                          <a:effectLst/>
                          <a:latin typeface="+mn-ea"/>
                          <a:ea typeface="+mn-ea"/>
                        </a:rPr>
                        <a:t>名称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dirty="0">
                          <a:effectLst/>
                          <a:latin typeface="+mn-ea"/>
                          <a:ea typeface="+mn-ea"/>
                        </a:rPr>
                        <a:t>用法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>
                          <a:effectLst/>
                          <a:latin typeface="+mn-ea"/>
                          <a:ea typeface="+mn-ea"/>
                        </a:rPr>
                        <a:t>描述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:first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$("</a:t>
                      </a:r>
                      <a:r>
                        <a:rPr lang="en-US" sz="1800" dirty="0" err="1">
                          <a:effectLst/>
                          <a:latin typeface="+mn-ea"/>
                          <a:ea typeface="+mn-ea"/>
                        </a:rPr>
                        <a:t>li:first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")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$("</a:t>
                      </a:r>
                      <a:r>
                        <a:rPr lang="en-US" sz="1800" dirty="0" err="1">
                          <a:effectLst/>
                          <a:latin typeface="+mn-ea"/>
                          <a:ea typeface="+mn-ea"/>
                        </a:rPr>
                        <a:t>li:first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")</a:t>
                      </a: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获取第一个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li</a:t>
                      </a: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元素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:last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$("</a:t>
                      </a:r>
                      <a:r>
                        <a:rPr lang="en-US" sz="1800" dirty="0" err="1">
                          <a:effectLst/>
                          <a:latin typeface="+mn-ea"/>
                          <a:ea typeface="+mn-ea"/>
                        </a:rPr>
                        <a:t>li:last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")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$("</a:t>
                      </a:r>
                      <a:r>
                        <a:rPr lang="en-US" sz="1800" dirty="0" err="1">
                          <a:effectLst/>
                          <a:latin typeface="+mn-ea"/>
                          <a:ea typeface="+mn-ea"/>
                        </a:rPr>
                        <a:t>li:last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")</a:t>
                      </a: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获取最后一个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li</a:t>
                      </a: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元素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sz="1800" dirty="0" err="1">
                          <a:effectLst/>
                          <a:latin typeface="+mn-ea"/>
                          <a:ea typeface="+mn-ea"/>
                        </a:rPr>
                        <a:t>eq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(index)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$("</a:t>
                      </a:r>
                      <a:r>
                        <a:rPr lang="en-US" sz="1800" dirty="0" err="1">
                          <a:effectLst/>
                          <a:latin typeface="+mn-ea"/>
                          <a:ea typeface="+mn-ea"/>
                        </a:rPr>
                        <a:t>li:eq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(2)")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$("</a:t>
                      </a:r>
                      <a:r>
                        <a:rPr lang="en-US" sz="1800" dirty="0" err="1">
                          <a:effectLst/>
                          <a:latin typeface="+mn-ea"/>
                          <a:ea typeface="+mn-ea"/>
                        </a:rPr>
                        <a:t>li:eq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(2)")</a:t>
                      </a: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获取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li</a:t>
                      </a: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元素，选择索引为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的元素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:odd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$("li:odd")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+mn-ea"/>
                          <a:ea typeface="+mn-ea"/>
                        </a:rPr>
                        <a:t>$(</a:t>
                      </a:r>
                      <a:r>
                        <a:rPr lang="en-US" altLang="zh-CN" sz="1800" dirty="0" smtClean="0"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en-US" sz="1800" dirty="0" err="1" smtClean="0">
                          <a:effectLst/>
                          <a:latin typeface="+mn-ea"/>
                          <a:ea typeface="+mn-ea"/>
                        </a:rPr>
                        <a:t>li:odd</a:t>
                      </a:r>
                      <a:r>
                        <a:rPr lang="en-US" sz="1800" dirty="0" smtClean="0">
                          <a:effectLst/>
                          <a:latin typeface="+mn-ea"/>
                          <a:ea typeface="+mn-ea"/>
                        </a:rPr>
                        <a:t>”)</a:t>
                      </a: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获取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li</a:t>
                      </a: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元素，选择索引为奇数的</a:t>
                      </a:r>
                      <a:r>
                        <a:rPr lang="zh-CN" sz="1800" dirty="0" smtClean="0">
                          <a:effectLst/>
                          <a:latin typeface="+mn-ea"/>
                          <a:ea typeface="+mn-ea"/>
                        </a:rPr>
                        <a:t>元素</a:t>
                      </a:r>
                      <a:r>
                        <a:rPr lang="zh-CN" altLang="en-US" sz="1800" dirty="0" smtClean="0">
                          <a:effectLst/>
                          <a:latin typeface="+mn-ea"/>
                          <a:ea typeface="+mn-ea"/>
                        </a:rPr>
                        <a:t>，索引从</a:t>
                      </a:r>
                      <a:r>
                        <a:rPr lang="en-US" altLang="zh-CN" sz="1800" dirty="0" smtClean="0"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zh-CN" altLang="en-US" sz="1800" dirty="0" smtClean="0">
                          <a:effectLst/>
                          <a:latin typeface="+mn-ea"/>
                          <a:ea typeface="+mn-ea"/>
                        </a:rPr>
                        <a:t>开始，第一个奇数索引是</a:t>
                      </a:r>
                      <a:r>
                        <a:rPr lang="en-US" altLang="zh-CN" sz="1800" dirty="0" smtClean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800" dirty="0" smtClean="0">
                          <a:effectLst/>
                          <a:latin typeface="+mn-ea"/>
                          <a:ea typeface="+mn-ea"/>
                        </a:rPr>
                        <a:t>。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:even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$("li:even")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+mn-ea"/>
                          <a:ea typeface="+mn-ea"/>
                        </a:rPr>
                        <a:t>$(“</a:t>
                      </a:r>
                      <a:r>
                        <a:rPr lang="en-US" sz="1800" dirty="0" err="1" smtClean="0">
                          <a:effectLst/>
                          <a:latin typeface="+mn-ea"/>
                          <a:ea typeface="+mn-ea"/>
                        </a:rPr>
                        <a:t>li:even</a:t>
                      </a:r>
                      <a:r>
                        <a:rPr lang="en-US" sz="1800" dirty="0" smtClean="0">
                          <a:effectLst/>
                          <a:latin typeface="+mn-ea"/>
                          <a:ea typeface="+mn-ea"/>
                        </a:rPr>
                        <a:t>”)</a:t>
                      </a: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获取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li</a:t>
                      </a: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元素，选择索引为偶数的</a:t>
                      </a:r>
                      <a:r>
                        <a:rPr lang="zh-CN" sz="1800" dirty="0" smtClean="0">
                          <a:effectLst/>
                          <a:latin typeface="+mn-ea"/>
                          <a:ea typeface="+mn-ea"/>
                        </a:rPr>
                        <a:t>元素</a:t>
                      </a:r>
                      <a:r>
                        <a:rPr lang="zh-CN" altLang="en-US" sz="1800" dirty="0" smtClean="0">
                          <a:effectLst/>
                          <a:latin typeface="+mn-ea"/>
                          <a:ea typeface="+mn-ea"/>
                        </a:rPr>
                        <a:t>，索引从</a:t>
                      </a:r>
                      <a:r>
                        <a:rPr lang="en-US" altLang="zh-CN" sz="1800" dirty="0" smtClean="0"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zh-CN" altLang="en-US" sz="1800" dirty="0" smtClean="0">
                          <a:effectLst/>
                          <a:latin typeface="+mn-ea"/>
                          <a:ea typeface="+mn-ea"/>
                        </a:rPr>
                        <a:t>开始，第一个偶数索引是</a:t>
                      </a:r>
                      <a:r>
                        <a:rPr lang="en-US" altLang="zh-CN" sz="1800" dirty="0" smtClean="0"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zh-CN" altLang="en-US" sz="1800" dirty="0" smtClean="0">
                          <a:effectLst/>
                          <a:latin typeface="+mn-ea"/>
                          <a:ea typeface="+mn-ea"/>
                        </a:rPr>
                        <a:t>。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 txBox="1"/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2. </a:t>
            </a:r>
            <a:r>
              <a:rPr lang="en-US" altLang="zh-CN" b="1" dirty="0" err="1" smtClean="0"/>
              <a:t>jQuery</a:t>
            </a:r>
            <a:r>
              <a:rPr lang="zh-CN" altLang="zh-CN" b="1" dirty="0" smtClean="0"/>
              <a:t>选择器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578009" y="1629594"/>
            <a:ext cx="4665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b="1" dirty="0">
                <a:latin typeface="+mn-ea"/>
              </a:rPr>
              <a:t>【案例</a:t>
            </a:r>
            <a:r>
              <a:rPr lang="en-US" altLang="zh-CN" sz="1800" b="1" dirty="0">
                <a:latin typeface="+mn-ea"/>
              </a:rPr>
              <a:t>6.1.5</a:t>
            </a:r>
            <a:r>
              <a:rPr lang="zh-CN" altLang="zh-CN" sz="1800" b="1" dirty="0">
                <a:latin typeface="+mn-ea"/>
              </a:rPr>
              <a:t>】 </a:t>
            </a:r>
            <a:r>
              <a:rPr lang="en-US" altLang="zh-CN" sz="1800" b="1" dirty="0" err="1">
                <a:latin typeface="+mn-ea"/>
              </a:rPr>
              <a:t>jQuery</a:t>
            </a:r>
            <a:r>
              <a:rPr lang="zh-CN" altLang="zh-CN" sz="1800" b="1" dirty="0">
                <a:latin typeface="+mn-ea"/>
              </a:rPr>
              <a:t>的筛选选择器的使用 </a:t>
            </a:r>
            <a:endParaRPr lang="zh-CN" altLang="zh-CN" sz="1800" b="1" dirty="0">
              <a:latin typeface="+mn-ea"/>
            </a:endParaRP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304" y="903288"/>
            <a:ext cx="5487987" cy="595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矩形 102"/>
          <p:cNvSpPr/>
          <p:nvPr/>
        </p:nvSpPr>
        <p:spPr bwMode="auto">
          <a:xfrm>
            <a:off x="770900" y="1197610"/>
            <a:ext cx="508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zh-CN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筛选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16911" y="1835140"/>
            <a:ext cx="78145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若要对</a:t>
            </a:r>
            <a:r>
              <a:rPr lang="zh-CN" altLang="zh-CN" sz="2000" dirty="0" smtClean="0"/>
              <a:t>选择</a:t>
            </a:r>
            <a:r>
              <a:rPr lang="zh-CN" altLang="zh-CN" sz="2000" dirty="0"/>
              <a:t>器获取到的集合进行筛选</a:t>
            </a:r>
            <a:r>
              <a:rPr lang="zh-CN" altLang="zh-CN" sz="2000" dirty="0" smtClean="0"/>
              <a:t>，可以</a:t>
            </a:r>
            <a:r>
              <a:rPr lang="zh-CN" altLang="zh-CN" sz="2000" dirty="0"/>
              <a:t>使用筛选方法。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标题 5"/>
          <p:cNvSpPr txBox="1"/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2. </a:t>
            </a:r>
            <a:r>
              <a:rPr lang="en-US" altLang="zh-CN" b="1" dirty="0" err="1" smtClean="0"/>
              <a:t>jQuery</a:t>
            </a:r>
            <a:r>
              <a:rPr lang="zh-CN" altLang="zh-CN" b="1" dirty="0" smtClean="0"/>
              <a:t>选择器</a:t>
            </a:r>
            <a:endParaRPr lang="zh-CN" altLang="en-US" b="1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772710" y="2577274"/>
            <a:ext cx="58130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/>
            <a:r>
              <a:rPr lang="zh-CN" altLang="zh-CN" sz="2000" dirty="0"/>
              <a:t>表</a:t>
            </a:r>
            <a:r>
              <a:rPr lang="en-US" altLang="zh-CN" sz="2000" dirty="0"/>
              <a:t>6-4 </a:t>
            </a:r>
            <a:r>
              <a:rPr lang="zh-CN" altLang="zh-CN" sz="2000" dirty="0"/>
              <a:t>常用筛选方法</a:t>
            </a:r>
            <a:endParaRPr lang="zh-CN" altLang="zh-CN" sz="20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054646" y="3141762"/>
          <a:ext cx="10297144" cy="2828925"/>
        </p:xfrm>
        <a:graphic>
          <a:graphicData uri="http://schemas.openxmlformats.org/drawingml/2006/table">
            <a:tbl>
              <a:tblPr firstRow="1" firstCol="1" bandRow="1"/>
              <a:tblGrid>
                <a:gridCol w="2301714"/>
                <a:gridCol w="3411085"/>
                <a:gridCol w="4584345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dirty="0">
                          <a:effectLst/>
                          <a:latin typeface="+mn-ea"/>
                          <a:ea typeface="+mn-ea"/>
                        </a:rPr>
                        <a:t>名称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>
                          <a:effectLst/>
                          <a:latin typeface="+mn-ea"/>
                          <a:ea typeface="+mn-ea"/>
                        </a:rPr>
                        <a:t>用法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>
                          <a:effectLst/>
                          <a:latin typeface="+mn-ea"/>
                          <a:ea typeface="+mn-ea"/>
                        </a:rPr>
                        <a:t>描述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parent()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$("li").parent()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查找父级元素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children(selector)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$("</a:t>
                      </a:r>
                      <a:r>
                        <a:rPr lang="en-US" sz="1800" dirty="0" err="1">
                          <a:effectLst/>
                          <a:latin typeface="+mn-ea"/>
                          <a:ea typeface="+mn-ea"/>
                        </a:rPr>
                        <a:t>ul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").children("li")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查找子级元素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find(selector)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$("ul").find("li")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查找后代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siblings(selector)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$(".first").siblings("li")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查找兄弟节点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+mn-ea"/>
                          <a:ea typeface="+mn-ea"/>
                        </a:rPr>
                        <a:t>nextAll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([</a:t>
                      </a:r>
                      <a:r>
                        <a:rPr lang="en-US" sz="1800" dirty="0" err="1">
                          <a:effectLst/>
                          <a:latin typeface="+mn-ea"/>
                          <a:ea typeface="+mn-ea"/>
                        </a:rPr>
                        <a:t>expr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])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$(".first").nextAll()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查找当前元素之后所有的同辈元素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+mn-ea"/>
                          <a:ea typeface="+mn-ea"/>
                        </a:rPr>
                        <a:t>prevAll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([</a:t>
                      </a:r>
                      <a:r>
                        <a:rPr lang="en-US" sz="1800" dirty="0" err="1">
                          <a:effectLst/>
                          <a:latin typeface="+mn-ea"/>
                          <a:ea typeface="+mn-ea"/>
                        </a:rPr>
                        <a:t>expr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])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$(".last").prevAll()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查找当前元素之前所有的同辈元素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+mn-ea"/>
                          <a:ea typeface="+mn-ea"/>
                        </a:rPr>
                        <a:t>hasClass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(class)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$("div").</a:t>
                      </a:r>
                      <a:r>
                        <a:rPr lang="en-US" sz="1800" dirty="0" err="1">
                          <a:effectLst/>
                          <a:latin typeface="+mn-ea"/>
                          <a:ea typeface="+mn-ea"/>
                        </a:rPr>
                        <a:t>hasClass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("protected")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检查当前的元素是否含有特定的类，返回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true</a:t>
                      </a: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或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false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+mn-ea"/>
                          <a:ea typeface="+mn-ea"/>
                        </a:rPr>
                        <a:t>eq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(index)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$("li").</a:t>
                      </a:r>
                      <a:r>
                        <a:rPr lang="en-US" sz="1800" dirty="0" err="1">
                          <a:effectLst/>
                          <a:latin typeface="+mn-ea"/>
                          <a:ea typeface="+mn-ea"/>
                        </a:rPr>
                        <a:t>eq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(2)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相当于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$("</a:t>
                      </a:r>
                      <a:r>
                        <a:rPr lang="en-US" sz="1800" dirty="0" err="1">
                          <a:effectLst/>
                          <a:latin typeface="+mn-ea"/>
                          <a:ea typeface="+mn-ea"/>
                        </a:rPr>
                        <a:t>li:eq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(2)")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 txBox="1"/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2. </a:t>
            </a:r>
            <a:r>
              <a:rPr lang="en-US" altLang="zh-CN" b="1" dirty="0" err="1" smtClean="0"/>
              <a:t>jQuery</a:t>
            </a:r>
            <a:r>
              <a:rPr lang="zh-CN" altLang="zh-CN" b="1" dirty="0" smtClean="0"/>
              <a:t>选择器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550590" y="1125538"/>
            <a:ext cx="4827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b="1" dirty="0">
                <a:latin typeface="+mn-ea"/>
              </a:rPr>
              <a:t>【案例</a:t>
            </a:r>
            <a:r>
              <a:rPr lang="en-US" altLang="zh-CN" sz="1800" b="1" dirty="0">
                <a:latin typeface="+mn-ea"/>
              </a:rPr>
              <a:t>6.1.6</a:t>
            </a:r>
            <a:r>
              <a:rPr lang="zh-CN" altLang="zh-CN" sz="1800" b="1" dirty="0">
                <a:latin typeface="+mn-ea"/>
              </a:rPr>
              <a:t>】 </a:t>
            </a:r>
            <a:r>
              <a:rPr lang="en-US" altLang="zh-CN" sz="1800" b="1" dirty="0" err="1">
                <a:latin typeface="+mn-ea"/>
              </a:rPr>
              <a:t>jQuery</a:t>
            </a:r>
            <a:r>
              <a:rPr lang="zh-CN" altLang="zh-CN" sz="1800" b="1" dirty="0">
                <a:latin typeface="+mn-ea"/>
              </a:rPr>
              <a:t>的常用筛选方法的使用</a:t>
            </a:r>
            <a:endParaRPr lang="zh-CN" altLang="zh-CN" sz="1800" b="1" dirty="0">
              <a:latin typeface="+mn-ea"/>
            </a:endParaRP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09"/>
          <a:stretch>
            <a:fillRect/>
          </a:stretch>
        </p:blipFill>
        <p:spPr bwMode="auto">
          <a:xfrm>
            <a:off x="836304" y="1732799"/>
            <a:ext cx="5487987" cy="4589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1"/>
          <a:stretch>
            <a:fillRect/>
          </a:stretch>
        </p:blipFill>
        <p:spPr bwMode="auto">
          <a:xfrm>
            <a:off x="6610006" y="2003228"/>
            <a:ext cx="5487987" cy="4004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矩形 102"/>
          <p:cNvSpPr/>
          <p:nvPr/>
        </p:nvSpPr>
        <p:spPr bwMode="auto">
          <a:xfrm>
            <a:off x="478472" y="1197610"/>
            <a:ext cx="508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fontAlgn="base" hangingPunct="1">
              <a:defRPr/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）其他</a:t>
            </a:r>
            <a:r>
              <a:rPr lang="zh-CN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选择器</a:t>
            </a:r>
            <a:endParaRPr lang="zh-CN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98662" y="2196366"/>
            <a:ext cx="4230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dirty="0"/>
              <a:t>使用</a:t>
            </a:r>
            <a:r>
              <a:rPr lang="en-US" altLang="zh-CN" sz="1800" dirty="0"/>
              <a:t>“+”</a:t>
            </a:r>
            <a:r>
              <a:rPr lang="zh-CN" altLang="zh-CN" sz="1800" dirty="0"/>
              <a:t>或</a:t>
            </a:r>
            <a:r>
              <a:rPr lang="en-US" altLang="zh-CN" sz="1800" dirty="0"/>
              <a:t>“~”</a:t>
            </a:r>
            <a:r>
              <a:rPr lang="zh-CN" altLang="zh-CN" sz="1800" dirty="0"/>
              <a:t>可以获取同级</a:t>
            </a:r>
            <a:r>
              <a:rPr lang="zh-CN" altLang="zh-CN" sz="1800" dirty="0" smtClean="0"/>
              <a:t>元素</a:t>
            </a:r>
            <a:r>
              <a:rPr lang="zh-CN" altLang="en-US" sz="1800" dirty="0"/>
              <a:t>。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标题 5"/>
          <p:cNvSpPr txBox="1"/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2. </a:t>
            </a:r>
            <a:r>
              <a:rPr lang="en-US" altLang="zh-CN" b="1" dirty="0" err="1" smtClean="0"/>
              <a:t>jQuery</a:t>
            </a:r>
            <a:r>
              <a:rPr lang="zh-CN" altLang="zh-CN" b="1" dirty="0" smtClean="0"/>
              <a:t>选择器</a:t>
            </a:r>
            <a:endParaRPr lang="zh-CN" altLang="en-US" b="1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986959" y="3069470"/>
            <a:ext cx="58130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/>
            <a:r>
              <a:rPr lang="zh-CN" altLang="zh-CN" sz="1800" dirty="0">
                <a:latin typeface="+mn-ea"/>
              </a:rPr>
              <a:t>表</a:t>
            </a:r>
            <a:r>
              <a:rPr lang="en-US" altLang="zh-CN" sz="1800" dirty="0">
                <a:latin typeface="+mn-ea"/>
              </a:rPr>
              <a:t>6-5 </a:t>
            </a:r>
            <a:r>
              <a:rPr lang="zh-CN" altLang="zh-CN" sz="1800" dirty="0">
                <a:latin typeface="+mn-ea"/>
              </a:rPr>
              <a:t>获取同级元素</a:t>
            </a:r>
            <a:endParaRPr lang="zh-CN" altLang="zh-CN" sz="1800" dirty="0">
              <a:latin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257002" y="3686691"/>
          <a:ext cx="10094788" cy="1471295"/>
        </p:xfrm>
        <a:graphic>
          <a:graphicData uri="http://schemas.openxmlformats.org/drawingml/2006/table">
            <a:tbl>
              <a:tblPr firstRow="1" firstCol="1" bandRow="1"/>
              <a:tblGrid>
                <a:gridCol w="1669852"/>
                <a:gridCol w="3960440"/>
                <a:gridCol w="4464496"/>
              </a:tblGrid>
              <a:tr h="3549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选择器</a:t>
                      </a:r>
                      <a:endParaRPr lang="zh-CN" sz="18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功能描述</a:t>
                      </a:r>
                      <a:endParaRPr lang="zh-CN" sz="18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示例</a:t>
                      </a:r>
                      <a:endParaRPr lang="zh-CN" sz="18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</a:tr>
              <a:tr h="3549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prev</a:t>
                      </a:r>
                      <a:r>
                        <a:rPr lang="en-US" sz="18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+ next</a:t>
                      </a:r>
                      <a:endParaRPr lang="zh-CN" sz="18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获取当前元素紧邻的下一个同级元素</a:t>
                      </a:r>
                      <a:endParaRPr lang="zh-CN" sz="18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$("div + .title")</a:t>
                      </a:r>
                      <a:r>
                        <a:rPr lang="zh-CN" sz="18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获取紧邻</a:t>
                      </a:r>
                      <a:r>
                        <a:rPr lang="en-US" sz="18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&lt;div&gt;</a:t>
                      </a:r>
                      <a:r>
                        <a:rPr lang="zh-CN" sz="18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的下一个</a:t>
                      </a:r>
                      <a:r>
                        <a:rPr lang="en-US" sz="18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class</a:t>
                      </a:r>
                      <a:r>
                        <a:rPr lang="zh-CN" sz="18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名为</a:t>
                      </a:r>
                      <a:r>
                        <a:rPr lang="en-US" sz="18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title</a:t>
                      </a:r>
                      <a:r>
                        <a:rPr lang="zh-CN" sz="18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的兄弟节点</a:t>
                      </a:r>
                      <a:endParaRPr lang="zh-CN" sz="18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549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prev</a:t>
                      </a:r>
                      <a:r>
                        <a:rPr lang="en-US" sz="18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 ~ siblings</a:t>
                      </a:r>
                      <a:endParaRPr lang="zh-CN" sz="18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获取当前元素后的所有同级元素</a:t>
                      </a:r>
                      <a:endParaRPr lang="zh-CN" sz="18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$(".bar ~ li")</a:t>
                      </a:r>
                      <a:r>
                        <a:rPr lang="zh-CN" sz="18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</a:t>
                      </a:r>
                      <a:r>
                        <a:rPr lang="en-US" sz="18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class</a:t>
                      </a:r>
                      <a:r>
                        <a:rPr lang="zh-CN" sz="18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名为</a:t>
                      </a:r>
                      <a:r>
                        <a:rPr lang="en-US" sz="18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bar</a:t>
                      </a:r>
                      <a:r>
                        <a:rPr lang="zh-CN" sz="18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的元素后的所有同级元素节点</a:t>
                      </a:r>
                      <a:r>
                        <a:rPr lang="en-US" sz="18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&lt;li&gt;</a:t>
                      </a:r>
                      <a:endParaRPr lang="zh-CN" sz="18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766614" y="178406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defTabSz="914400" fontAlgn="base">
              <a:buFont typeface="+mj-ea"/>
              <a:buAutoNum type="circleNumDbPlain"/>
              <a:defRPr/>
            </a:pPr>
            <a:r>
              <a:rPr lang="zh-CN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同级元素</a:t>
            </a:r>
            <a:endPara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 txBox="1"/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2. </a:t>
            </a:r>
            <a:r>
              <a:rPr lang="en-US" altLang="zh-CN" b="1" dirty="0" err="1" smtClean="0"/>
              <a:t>jQuery</a:t>
            </a:r>
            <a:r>
              <a:rPr lang="zh-CN" altLang="zh-CN" b="1" dirty="0" smtClean="0"/>
              <a:t>选择器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550590" y="1125538"/>
            <a:ext cx="4827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b="1" dirty="0">
                <a:latin typeface="+mn-ea"/>
              </a:rPr>
              <a:t>【案例</a:t>
            </a:r>
            <a:r>
              <a:rPr lang="en-US" altLang="zh-CN" sz="1800" b="1" dirty="0" smtClean="0">
                <a:latin typeface="+mn-ea"/>
              </a:rPr>
              <a:t>6.1.7</a:t>
            </a:r>
            <a:r>
              <a:rPr lang="zh-CN" altLang="zh-CN" sz="1800" b="1" dirty="0" smtClean="0">
                <a:latin typeface="+mn-ea"/>
              </a:rPr>
              <a:t>】 </a:t>
            </a:r>
            <a:r>
              <a:rPr lang="en-US" altLang="zh-CN" sz="1800" b="1" dirty="0" err="1">
                <a:latin typeface="+mn-ea"/>
              </a:rPr>
              <a:t>jQuery</a:t>
            </a:r>
            <a:r>
              <a:rPr lang="zh-CN" altLang="zh-CN" sz="1800" b="1" dirty="0" smtClean="0">
                <a:latin typeface="+mn-ea"/>
              </a:rPr>
              <a:t>的</a:t>
            </a:r>
            <a:r>
              <a:rPr lang="zh-CN" altLang="en-US" sz="1800" b="1" dirty="0" smtClean="0">
                <a:latin typeface="+mn-ea"/>
              </a:rPr>
              <a:t>获取同级元素</a:t>
            </a:r>
            <a:endParaRPr lang="zh-CN" altLang="zh-CN" sz="1800" b="1" dirty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608" y="524528"/>
            <a:ext cx="5430837" cy="61547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矩形 102"/>
          <p:cNvSpPr/>
          <p:nvPr/>
        </p:nvSpPr>
        <p:spPr bwMode="auto">
          <a:xfrm>
            <a:off x="478472" y="997555"/>
            <a:ext cx="508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fontAlgn="base" hangingPunct="1">
              <a:defRPr/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）其他</a:t>
            </a:r>
            <a:r>
              <a:rPr lang="zh-CN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选择器</a:t>
            </a:r>
            <a:endParaRPr lang="zh-CN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26912" y="1482062"/>
            <a:ext cx="4968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dirty="0" smtClean="0"/>
              <a:t>在</a:t>
            </a:r>
            <a:r>
              <a:rPr lang="en-US" altLang="zh-CN" sz="1800" dirty="0" err="1" smtClean="0"/>
              <a:t>jQuery</a:t>
            </a:r>
            <a:r>
              <a:rPr lang="zh-CN" altLang="zh-CN" sz="1800" dirty="0" smtClean="0"/>
              <a:t>中有一些选择器可以筛选元素</a:t>
            </a:r>
            <a:r>
              <a:rPr lang="zh-CN" altLang="en-US" sz="1800" dirty="0" smtClean="0"/>
              <a:t>。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标题 5"/>
          <p:cNvSpPr txBox="1"/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2. </a:t>
            </a:r>
            <a:r>
              <a:rPr lang="en-US" altLang="zh-CN" b="1" dirty="0" err="1" smtClean="0"/>
              <a:t>jQuery</a:t>
            </a:r>
            <a:r>
              <a:rPr lang="zh-CN" altLang="zh-CN" b="1" dirty="0" smtClean="0"/>
              <a:t>选择器</a:t>
            </a:r>
            <a:endParaRPr lang="zh-CN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78472" y="2347484"/>
          <a:ext cx="11438060" cy="4238625"/>
        </p:xfrm>
        <a:graphic>
          <a:graphicData uri="http://schemas.openxmlformats.org/drawingml/2006/table">
            <a:tbl>
              <a:tblPr firstRow="1" firstCol="1" bandRow="1"/>
              <a:tblGrid>
                <a:gridCol w="1716980"/>
                <a:gridCol w="3888432"/>
                <a:gridCol w="5832648"/>
              </a:tblGrid>
              <a:tr h="2489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dirty="0">
                          <a:effectLst/>
                          <a:latin typeface="+mn-ea"/>
                          <a:ea typeface="+mn-ea"/>
                        </a:rPr>
                        <a:t>选择器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dirty="0">
                          <a:effectLst/>
                          <a:latin typeface="+mn-ea"/>
                          <a:ea typeface="+mn-ea"/>
                        </a:rPr>
                        <a:t>功能描述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dirty="0">
                          <a:effectLst/>
                          <a:latin typeface="+mn-ea"/>
                          <a:ea typeface="+mn-ea"/>
                        </a:rPr>
                        <a:t>示例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</a:tr>
              <a:tr h="24892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:gt(index)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获取索引大于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index</a:t>
                      </a: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的元素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$("li:gt(3)")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获取索引大于</a:t>
                      </a: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的所有</a:t>
                      </a: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&lt;li&gt;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元素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892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:lt(index)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获取索引小于</a:t>
                      </a: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index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的元素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$("li:lt(3)")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获取索引小于</a:t>
                      </a: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的所有</a:t>
                      </a: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&lt;li&gt;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元素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892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:not(seletor)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获取除指定的选择器外的其他元素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$("li:not(li:eq(3))")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获取除索引为</a:t>
                      </a: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外的所有</a:t>
                      </a: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&lt;li&gt;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元素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:focus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匹配当前获取焦点的元素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$("input:focus")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匹配当前获取焦点的</a:t>
                      </a: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&lt;input&gt;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元素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:animated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匹配所有正在执行动画效果的元素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$("div:not(:animated)")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匹配当前没有执行动画的</a:t>
                      </a: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&lt;div&gt;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元素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:target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选择由文档</a:t>
                      </a: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URI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的格式化识别码表示的目标元素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若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URI</a:t>
                      </a: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为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http://example.com/#foo</a:t>
                      </a: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，则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$("</a:t>
                      </a:r>
                      <a:r>
                        <a:rPr lang="en-US" sz="1800" dirty="0" err="1">
                          <a:effectLst/>
                          <a:latin typeface="+mn-ea"/>
                          <a:ea typeface="+mn-ea"/>
                        </a:rPr>
                        <a:t>div:target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")</a:t>
                      </a: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将获取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&lt;div id="foo"&gt;</a:t>
                      </a: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元素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:contains(text)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获取内容包含</a:t>
                      </a: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text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文本的元素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$("li:contains('js')")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获取内容中含“</a:t>
                      </a: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js”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的</a:t>
                      </a: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&lt;li&gt;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元素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:empty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获取内容为空的元素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$("li:empty")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获取内容为空的</a:t>
                      </a: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&lt;li&gt;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元素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:has(selector)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获取内容包含指定选择器的元素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$("li:has('a')")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获取内容中含</a:t>
                      </a: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&lt;a&gt;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元素的所有</a:t>
                      </a: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&lt;li&gt;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元素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:parent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选取带有子元素或包含文本的元素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$("li:parent")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选取带有子元素或包含文本的</a:t>
                      </a: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li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元素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:hidden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获取所有隐藏元素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$("li:hidden")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获取所有隐藏的</a:t>
                      </a: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&lt;li&gt;</a:t>
                      </a:r>
                      <a:r>
                        <a:rPr lang="zh-CN" sz="1800">
                          <a:effectLst/>
                          <a:latin typeface="+mn-ea"/>
                          <a:ea typeface="+mn-ea"/>
                        </a:rPr>
                        <a:t>元素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:visible</a:t>
                      </a:r>
                      <a:endParaRPr 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获取所有可见元素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$("</a:t>
                      </a:r>
                      <a:r>
                        <a:rPr lang="en-US" sz="1800" dirty="0" err="1">
                          <a:effectLst/>
                          <a:latin typeface="+mn-ea"/>
                          <a:ea typeface="+mn-ea"/>
                        </a:rPr>
                        <a:t>li:visible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")</a:t>
                      </a: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获取所有可见的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&lt;li&gt;</a:t>
                      </a: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元素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291906" y="1956790"/>
            <a:ext cx="1776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800" dirty="0">
                <a:latin typeface="+mn-ea"/>
              </a:rPr>
              <a:t>表</a:t>
            </a:r>
            <a:r>
              <a:rPr lang="en-US" altLang="zh-CN" sz="1800" dirty="0">
                <a:latin typeface="+mn-ea"/>
              </a:rPr>
              <a:t>6-6 </a:t>
            </a:r>
            <a:r>
              <a:rPr lang="zh-CN" altLang="zh-CN" sz="1800" dirty="0">
                <a:latin typeface="+mn-ea"/>
              </a:rPr>
              <a:t>筛选元素</a:t>
            </a:r>
            <a:endParaRPr lang="zh-CN" altLang="zh-CN" sz="1800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622" y="1482062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914400" fontAlgn="base">
              <a:buFont typeface="+mj-ea"/>
              <a:buAutoNum type="circleNumDbPlain" startAt="2"/>
              <a:defRPr/>
            </a:pP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筛选元素</a:t>
            </a:r>
            <a:endPara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 txBox="1"/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2. </a:t>
            </a:r>
            <a:r>
              <a:rPr lang="en-US" altLang="zh-CN" b="1" dirty="0" err="1" smtClean="0"/>
              <a:t>jQuery</a:t>
            </a:r>
            <a:r>
              <a:rPr lang="zh-CN" altLang="zh-CN" b="1" dirty="0" smtClean="0"/>
              <a:t>选择器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550590" y="1125538"/>
            <a:ext cx="4827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b="1" dirty="0">
                <a:latin typeface="+mn-ea"/>
              </a:rPr>
              <a:t>【案例</a:t>
            </a:r>
            <a:r>
              <a:rPr lang="en-US" altLang="zh-CN" sz="1800" b="1" dirty="0" smtClean="0">
                <a:latin typeface="+mn-ea"/>
              </a:rPr>
              <a:t>6.1.8</a:t>
            </a:r>
            <a:r>
              <a:rPr lang="zh-CN" altLang="zh-CN" sz="1800" b="1" dirty="0" smtClean="0">
                <a:latin typeface="+mn-ea"/>
              </a:rPr>
              <a:t>】 </a:t>
            </a:r>
            <a:r>
              <a:rPr lang="en-US" altLang="zh-CN" sz="1800" b="1" dirty="0" err="1">
                <a:latin typeface="+mn-ea"/>
              </a:rPr>
              <a:t>jQuery</a:t>
            </a:r>
            <a:r>
              <a:rPr lang="zh-CN" altLang="zh-CN" sz="1800" b="1" dirty="0" smtClean="0">
                <a:latin typeface="+mn-ea"/>
              </a:rPr>
              <a:t>的</a:t>
            </a:r>
            <a:r>
              <a:rPr lang="zh-CN" altLang="en-US" sz="1800" b="1" dirty="0" smtClean="0">
                <a:latin typeface="+mn-ea"/>
              </a:rPr>
              <a:t>筛选元素</a:t>
            </a:r>
            <a:endParaRPr lang="zh-CN" altLang="zh-CN" sz="1800" b="1" dirty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43"/>
          <a:stretch>
            <a:fillRect/>
          </a:stretch>
        </p:blipFill>
        <p:spPr bwMode="auto">
          <a:xfrm>
            <a:off x="550590" y="1773610"/>
            <a:ext cx="5430837" cy="4363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39"/>
          <a:stretch>
            <a:fillRect/>
          </a:stretch>
        </p:blipFill>
        <p:spPr bwMode="auto">
          <a:xfrm>
            <a:off x="6167214" y="2126089"/>
            <a:ext cx="5430837" cy="4013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>
            <a:off x="0" y="1797235"/>
            <a:ext cx="12190413" cy="27164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pic>
        <p:nvPicPr>
          <p:cNvPr id="74" name="Picture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482" y="1355747"/>
            <a:ext cx="617061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60426" y="2349674"/>
            <a:ext cx="3459116" cy="126188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0" lvl="1"/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en-US" altLang="zh-CN" sz="3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7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3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选择器</a:t>
            </a:r>
            <a:endParaRPr lang="zh-CN" altLang="en-US" sz="3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355" y="1797235"/>
            <a:ext cx="4291474" cy="2716422"/>
          </a:xfrm>
          <a:prstGeom prst="rect">
            <a:avLst/>
          </a:prstGeom>
          <a:blipFill>
            <a:blip r:embed="rId2"/>
            <a:stretch>
              <a:fillRect l="-5000" r="-5000"/>
            </a:stretch>
          </a:blip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矩形 102"/>
          <p:cNvSpPr/>
          <p:nvPr/>
        </p:nvSpPr>
        <p:spPr bwMode="auto">
          <a:xfrm>
            <a:off x="478472" y="997555"/>
            <a:ext cx="508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fontAlgn="base" hangingPunct="1">
              <a:defRPr/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）其他</a:t>
            </a:r>
            <a:r>
              <a:rPr lang="zh-CN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选择器</a:t>
            </a:r>
            <a:endParaRPr lang="zh-CN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50791" y="1476286"/>
            <a:ext cx="331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dirty="0"/>
              <a:t>根据属性获取指定</a:t>
            </a:r>
            <a:r>
              <a:rPr lang="zh-CN" altLang="zh-CN" sz="1800" dirty="0" smtClean="0"/>
              <a:t>元素</a:t>
            </a:r>
            <a:r>
              <a:rPr lang="zh-CN" altLang="en-US" sz="1800" dirty="0" smtClean="0"/>
              <a:t>。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标题 5"/>
          <p:cNvSpPr txBox="1"/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2. </a:t>
            </a:r>
            <a:r>
              <a:rPr lang="en-US" altLang="zh-CN" b="1" dirty="0" err="1" smtClean="0"/>
              <a:t>jQuery</a:t>
            </a:r>
            <a:r>
              <a:rPr lang="zh-CN" altLang="zh-CN" b="1" dirty="0" smtClean="0"/>
              <a:t>选择器</a:t>
            </a:r>
            <a:endParaRPr lang="zh-CN" altLang="en-US" b="1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986959" y="2740565"/>
            <a:ext cx="58130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algn="ctr"/>
            <a:r>
              <a:rPr lang="zh-CN" altLang="zh-CN" sz="1800" dirty="0">
                <a:latin typeface="+mn-ea"/>
              </a:rPr>
              <a:t>表</a:t>
            </a:r>
            <a:r>
              <a:rPr lang="en-US" altLang="zh-CN" sz="1800" dirty="0">
                <a:latin typeface="+mn-ea"/>
              </a:rPr>
              <a:t>6-5 </a:t>
            </a:r>
            <a:r>
              <a:rPr lang="zh-CN" altLang="zh-CN" sz="1800" dirty="0">
                <a:latin typeface="+mn-ea"/>
              </a:rPr>
              <a:t>获取同级元素</a:t>
            </a:r>
            <a:endParaRPr lang="zh-CN" altLang="zh-CN" sz="1800" dirty="0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59518" y="1895313"/>
            <a:ext cx="2007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800" dirty="0">
                <a:latin typeface="+mn-ea"/>
              </a:rPr>
              <a:t>表</a:t>
            </a:r>
            <a:r>
              <a:rPr lang="en-US" altLang="zh-CN" sz="1800" dirty="0">
                <a:latin typeface="+mn-ea"/>
              </a:rPr>
              <a:t>6-7 </a:t>
            </a:r>
            <a:r>
              <a:rPr lang="zh-CN" altLang="zh-CN" sz="1800" dirty="0">
                <a:latin typeface="+mn-ea"/>
              </a:rPr>
              <a:t>属性选择器</a:t>
            </a:r>
            <a:endParaRPr lang="zh-CN" altLang="zh-CN" sz="1800" dirty="0">
              <a:latin typeface="+mn-ea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505148" y="2402319"/>
          <a:ext cx="11089232" cy="4267835"/>
        </p:xfrm>
        <a:graphic>
          <a:graphicData uri="http://schemas.openxmlformats.org/drawingml/2006/table">
            <a:tbl>
              <a:tblPr firstRow="1" firstCol="1" bandRow="1"/>
              <a:tblGrid>
                <a:gridCol w="1989658"/>
                <a:gridCol w="3096344"/>
                <a:gridCol w="6003230"/>
              </a:tblGrid>
              <a:tr h="4483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选择器</a:t>
                      </a:r>
                      <a:endParaRPr lang="zh-CN" sz="18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功能描述</a:t>
                      </a:r>
                      <a:endParaRPr lang="zh-CN" sz="18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示例</a:t>
                      </a:r>
                      <a:endParaRPr lang="zh-CN" sz="18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</a:tr>
              <a:tr h="44831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160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attr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]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获取具有指定属性的元素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$("div[class]")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获取含有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class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属性的所有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&lt;div&gt;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元素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831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160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attr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=value]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获取属性值等于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value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的元素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$("div[class='current']")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class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等于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current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的所有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&lt;div&gt;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元素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831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160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attr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!=value]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获取属性值不等于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value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的元素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$("div[class!='current']")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class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不等于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current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的所有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&lt;div&gt;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元素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3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160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attr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^=value]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获取属性值以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value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开始的元素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$("div[class^='box']")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class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属性值以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box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开始的所有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&lt;div&gt;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元素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3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[attr$=value]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获取属性值以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value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结尾的元素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$("div[class$='</a:t>
                      </a:r>
                      <a:r>
                        <a:rPr lang="en-US" sz="160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er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']")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class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属性值以</a:t>
                      </a:r>
                      <a:r>
                        <a:rPr lang="en-US" sz="160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er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结尾的所有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&lt;div&gt;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元素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3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160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attr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*=value]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获取属性值包含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value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的元素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$("div[class*='-']")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class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属性值中含有“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-”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符号的所有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&lt;div&gt;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元素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3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160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attr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~=value]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获取元素的属性值包含一个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value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，以空格分隔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$("div[class~='box']")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class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属性值等于“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box”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或通过空格分隔并含有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box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的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&lt;div&gt;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元素，如“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t box”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3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[attr1][attr2]...[</a:t>
                      </a:r>
                      <a:r>
                        <a:rPr lang="en-US" sz="160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attrN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]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获取同时拥有多个属性的元素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$("input[id][name$='</a:t>
                      </a:r>
                      <a:r>
                        <a:rPr lang="en-US" sz="160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usr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']")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获取同时含有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id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属性和属性值以</a:t>
                      </a:r>
                      <a:r>
                        <a:rPr lang="en-US" sz="1600" dirty="0" err="1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usr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结尾的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name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属性的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&lt;input&gt;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元素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27241" y="1455961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914400" fontAlgn="base">
              <a:buFont typeface="+mj-ea"/>
              <a:buAutoNum type="circleNumDbPlain" startAt="3"/>
              <a:defRPr/>
            </a:pP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属性选择器</a:t>
            </a:r>
            <a:endPara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 txBox="1"/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2. </a:t>
            </a:r>
            <a:r>
              <a:rPr lang="en-US" altLang="zh-CN" b="1" dirty="0" err="1" smtClean="0"/>
              <a:t>jQuery</a:t>
            </a:r>
            <a:r>
              <a:rPr lang="zh-CN" altLang="zh-CN" b="1" dirty="0" smtClean="0"/>
              <a:t>选择器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550590" y="1125538"/>
            <a:ext cx="4827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b="1" dirty="0">
                <a:latin typeface="+mn-ea"/>
              </a:rPr>
              <a:t>【案例</a:t>
            </a:r>
            <a:r>
              <a:rPr lang="en-US" altLang="zh-CN" sz="1800" b="1" dirty="0" smtClean="0">
                <a:latin typeface="+mn-ea"/>
              </a:rPr>
              <a:t>6.1.9</a:t>
            </a:r>
            <a:r>
              <a:rPr lang="zh-CN" altLang="zh-CN" sz="1800" b="1" dirty="0" smtClean="0">
                <a:latin typeface="+mn-ea"/>
              </a:rPr>
              <a:t>】 </a:t>
            </a:r>
            <a:r>
              <a:rPr lang="en-US" altLang="zh-CN" sz="1800" b="1" dirty="0" err="1">
                <a:latin typeface="+mn-ea"/>
              </a:rPr>
              <a:t>jQuery</a:t>
            </a:r>
            <a:r>
              <a:rPr lang="zh-CN" altLang="zh-CN" sz="1800" b="1" dirty="0" smtClean="0">
                <a:latin typeface="+mn-ea"/>
              </a:rPr>
              <a:t>的</a:t>
            </a:r>
            <a:r>
              <a:rPr lang="zh-CN" altLang="en-US" sz="1800" b="1" dirty="0" smtClean="0">
                <a:latin typeface="+mn-ea"/>
              </a:rPr>
              <a:t>属性选择器</a:t>
            </a:r>
            <a:endParaRPr lang="zh-CN" altLang="zh-CN" sz="1800" b="1" dirty="0">
              <a:latin typeface="+mn-ea"/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09"/>
          <a:stretch>
            <a:fillRect/>
          </a:stretch>
        </p:blipFill>
        <p:spPr bwMode="auto">
          <a:xfrm>
            <a:off x="766614" y="1773610"/>
            <a:ext cx="5430837" cy="4333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6"/>
          <a:stretch>
            <a:fillRect/>
          </a:stretch>
        </p:blipFill>
        <p:spPr bwMode="auto">
          <a:xfrm>
            <a:off x="6202022" y="2523637"/>
            <a:ext cx="5430837" cy="3615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矩形 102"/>
          <p:cNvSpPr/>
          <p:nvPr/>
        </p:nvSpPr>
        <p:spPr bwMode="auto">
          <a:xfrm>
            <a:off x="478472" y="997555"/>
            <a:ext cx="508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fontAlgn="base" hangingPunct="1">
              <a:defRPr/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）其他</a:t>
            </a:r>
            <a:r>
              <a:rPr lang="zh-CN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选择器</a:t>
            </a:r>
            <a:endParaRPr lang="zh-CN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92486" y="1044238"/>
            <a:ext cx="49941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dirty="0"/>
              <a:t>利用子元素选择器可以对子元素进行</a:t>
            </a:r>
            <a:r>
              <a:rPr lang="zh-CN" altLang="zh-CN" sz="1800" dirty="0" smtClean="0"/>
              <a:t>筛选</a:t>
            </a:r>
            <a:r>
              <a:rPr lang="zh-CN" altLang="en-US" sz="1800" dirty="0" smtClean="0"/>
              <a:t>。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标题 5"/>
          <p:cNvSpPr txBox="1"/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2. </a:t>
            </a:r>
            <a:r>
              <a:rPr lang="en-US" altLang="zh-CN" b="1" dirty="0" err="1" smtClean="0"/>
              <a:t>jQuery</a:t>
            </a:r>
            <a:r>
              <a:rPr lang="zh-CN" altLang="zh-CN" b="1" dirty="0" smtClean="0"/>
              <a:t>选择器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4295006" y="1546537"/>
            <a:ext cx="24673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dirty="0">
                <a:latin typeface="+mn-ea"/>
              </a:rPr>
              <a:t>表</a:t>
            </a:r>
            <a:r>
              <a:rPr lang="en-US" altLang="zh-CN" sz="2000" dirty="0">
                <a:latin typeface="+mn-ea"/>
              </a:rPr>
              <a:t>6-8 </a:t>
            </a:r>
            <a:r>
              <a:rPr lang="zh-CN" altLang="zh-CN" sz="2000" dirty="0">
                <a:latin typeface="+mn-ea"/>
              </a:rPr>
              <a:t>子元素选择器</a:t>
            </a:r>
            <a:endParaRPr lang="zh-CN" altLang="zh-CN" sz="2000" dirty="0">
              <a:latin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62558" y="1999975"/>
          <a:ext cx="11593288" cy="4742187"/>
        </p:xfrm>
        <a:graphic>
          <a:graphicData uri="http://schemas.openxmlformats.org/drawingml/2006/table">
            <a:tbl>
              <a:tblPr firstRow="1" firstCol="1" bandRow="1"/>
              <a:tblGrid>
                <a:gridCol w="3960440"/>
                <a:gridCol w="7632848"/>
              </a:tblGrid>
              <a:tr h="3738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dirty="0">
                          <a:effectLst/>
                          <a:latin typeface="+mn-ea"/>
                          <a:ea typeface="+mn-ea"/>
                        </a:rPr>
                        <a:t>选择器</a:t>
                      </a:r>
                      <a:endParaRPr lang="zh-CN" sz="2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7278" marR="67278" marT="93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dirty="0">
                          <a:effectLst/>
                          <a:latin typeface="+mn-ea"/>
                          <a:ea typeface="+mn-ea"/>
                        </a:rPr>
                        <a:t>功能描述</a:t>
                      </a:r>
                      <a:endParaRPr lang="zh-CN" sz="2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7278" marR="67278" marT="93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</a:tr>
              <a:tr h="73245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:nth-child(index/even/odd/</a:t>
                      </a:r>
                      <a:r>
                        <a:rPr lang="zh-CN" sz="1600" dirty="0">
                          <a:effectLst/>
                          <a:latin typeface="+mn-ea"/>
                          <a:ea typeface="+mn-ea"/>
                        </a:rPr>
                        <a:t>公式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CN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7278" marR="67278" marT="93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+mn-ea"/>
                          <a:ea typeface="+mn-ea"/>
                        </a:rPr>
                        <a:t>索引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index</a:t>
                      </a:r>
                      <a:r>
                        <a:rPr lang="zh-CN" sz="1600" dirty="0">
                          <a:effectLst/>
                          <a:latin typeface="+mn-ea"/>
                          <a:ea typeface="+mn-ea"/>
                        </a:rPr>
                        <a:t>默认从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sz="1600" dirty="0">
                          <a:effectLst/>
                          <a:latin typeface="+mn-ea"/>
                          <a:ea typeface="+mn-ea"/>
                        </a:rPr>
                        <a:t>开始，匹配指定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index</a:t>
                      </a:r>
                      <a:r>
                        <a:rPr lang="zh-CN" sz="1600" dirty="0">
                          <a:effectLst/>
                          <a:latin typeface="+mn-ea"/>
                          <a:ea typeface="+mn-ea"/>
                        </a:rPr>
                        <a:t>索引、偶数、奇数或符合指定公式（如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2n</a:t>
                      </a:r>
                      <a:r>
                        <a:rPr lang="zh-CN" sz="1600" dirty="0">
                          <a:effectLst/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zh-CN" sz="1600" dirty="0">
                          <a:effectLst/>
                          <a:latin typeface="+mn-ea"/>
                          <a:ea typeface="+mn-ea"/>
                        </a:rPr>
                        <a:t>默认从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zh-CN" sz="1600" dirty="0">
                          <a:effectLst/>
                          <a:latin typeface="+mn-ea"/>
                          <a:ea typeface="+mn-ea"/>
                        </a:rPr>
                        <a:t>开始）的子</a:t>
                      </a:r>
                      <a:r>
                        <a:rPr lang="zh-CN" sz="1600" dirty="0" smtClean="0">
                          <a:effectLst/>
                          <a:latin typeface="+mn-ea"/>
                          <a:ea typeface="+mn-ea"/>
                        </a:rPr>
                        <a:t>元素</a:t>
                      </a:r>
                      <a:endParaRPr lang="zh-CN" sz="16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$("</a:t>
                      </a:r>
                      <a:r>
                        <a:rPr lang="en-US" sz="1600" dirty="0" err="1">
                          <a:effectLst/>
                          <a:latin typeface="+mn-ea"/>
                          <a:ea typeface="+mn-ea"/>
                        </a:rPr>
                        <a:t>ul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+mn-ea"/>
                          <a:ea typeface="+mn-ea"/>
                        </a:rPr>
                        <a:t>li:nth-child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(even)")     ,   $("</a:t>
                      </a:r>
                      <a:r>
                        <a:rPr lang="en-US" sz="1600" dirty="0" err="1">
                          <a:effectLst/>
                          <a:latin typeface="+mn-ea"/>
                          <a:ea typeface="+mn-ea"/>
                        </a:rPr>
                        <a:t>ul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+mn-ea"/>
                          <a:ea typeface="+mn-ea"/>
                        </a:rPr>
                        <a:t>li:nth-child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(3)")  </a:t>
                      </a:r>
                      <a:endParaRPr lang="zh-CN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7278" marR="67278" marT="93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38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:first-child</a:t>
                      </a:r>
                      <a:endParaRPr lang="zh-CN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7278" marR="67278" marT="93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+mn-ea"/>
                          <a:ea typeface="+mn-ea"/>
                        </a:rPr>
                        <a:t>获取第一个子元素：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$("</a:t>
                      </a:r>
                      <a:r>
                        <a:rPr lang="en-US" sz="1600" dirty="0" err="1">
                          <a:effectLst/>
                          <a:latin typeface="+mn-ea"/>
                          <a:ea typeface="+mn-ea"/>
                        </a:rPr>
                        <a:t>ul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+mn-ea"/>
                          <a:ea typeface="+mn-ea"/>
                        </a:rPr>
                        <a:t>li:first-child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") </a:t>
                      </a:r>
                      <a:endParaRPr lang="zh-CN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7278" marR="67278" marT="93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38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:last-child</a:t>
                      </a:r>
                      <a:endParaRPr lang="zh-CN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7278" marR="67278" marT="93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  <a:latin typeface="+mn-ea"/>
                          <a:ea typeface="+mn-ea"/>
                        </a:rPr>
                        <a:t>获取最后一个子元素：</a:t>
                      </a:r>
                      <a:r>
                        <a:rPr lang="en-US" sz="1600">
                          <a:effectLst/>
                          <a:latin typeface="+mn-ea"/>
                          <a:ea typeface="+mn-ea"/>
                        </a:rPr>
                        <a:t>$("ul li:last-child")</a:t>
                      </a:r>
                      <a:endParaRPr lang="zh-CN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67278" marR="67278" marT="93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140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:only-child</a:t>
                      </a:r>
                      <a:endParaRPr lang="zh-CN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7278" marR="67278" marT="93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+mn-ea"/>
                          <a:ea typeface="+mn-ea"/>
                        </a:rPr>
                        <a:t>如果当前元素是唯一的子元素，则匹配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:$("</a:t>
                      </a:r>
                      <a:r>
                        <a:rPr lang="en-US" sz="1600" dirty="0" err="1">
                          <a:effectLst/>
                          <a:latin typeface="+mn-ea"/>
                          <a:ea typeface="+mn-ea"/>
                        </a:rPr>
                        <a:t>ul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+mn-ea"/>
                          <a:ea typeface="+mn-ea"/>
                        </a:rPr>
                        <a:t>li:only-child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")</a:t>
                      </a:r>
                      <a:endParaRPr lang="zh-CN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7278" marR="67278" marT="93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140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:nth-last-child(index/even/odd/</a:t>
                      </a:r>
                      <a:r>
                        <a:rPr lang="zh-CN" sz="1600" dirty="0">
                          <a:effectLst/>
                          <a:latin typeface="+mn-ea"/>
                          <a:ea typeface="+mn-ea"/>
                        </a:rPr>
                        <a:t>公式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CN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7278" marR="67278" marT="93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600" dirty="0" smtClean="0">
                          <a:effectLst/>
                          <a:latin typeface="+mn-ea"/>
                          <a:ea typeface="+mn-ea"/>
                        </a:rPr>
                        <a:t>根据参数</a:t>
                      </a:r>
                      <a:r>
                        <a:rPr lang="zh-CN" sz="1600" dirty="0" smtClean="0">
                          <a:effectLst/>
                          <a:latin typeface="+mn-ea"/>
                          <a:ea typeface="+mn-ea"/>
                        </a:rPr>
                        <a:t>选择</a:t>
                      </a:r>
                      <a:r>
                        <a:rPr lang="zh-CN" sz="1600" dirty="0">
                          <a:effectLst/>
                          <a:latin typeface="+mn-ea"/>
                          <a:ea typeface="+mn-ea"/>
                        </a:rPr>
                        <a:t>所有它们父元素</a:t>
                      </a:r>
                      <a:r>
                        <a:rPr lang="zh-CN" sz="1600" dirty="0" smtClean="0">
                          <a:effectLst/>
                          <a:latin typeface="+mn-ea"/>
                          <a:ea typeface="+mn-ea"/>
                        </a:rPr>
                        <a:t>的子</a:t>
                      </a:r>
                      <a:r>
                        <a:rPr lang="zh-CN" sz="1600" dirty="0">
                          <a:effectLst/>
                          <a:latin typeface="+mn-ea"/>
                          <a:ea typeface="+mn-ea"/>
                        </a:rPr>
                        <a:t>元素。计数从最后一个元素开始到第一个</a:t>
                      </a:r>
                      <a:endParaRPr lang="zh-CN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7278" marR="67278" marT="93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140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:nth-of-type(index/even/odd/</a:t>
                      </a:r>
                      <a:r>
                        <a:rPr lang="zh-CN" sz="1600" dirty="0">
                          <a:effectLst/>
                          <a:latin typeface="+mn-ea"/>
                          <a:ea typeface="+mn-ea"/>
                        </a:rPr>
                        <a:t>公式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))</a:t>
                      </a:r>
                      <a:endParaRPr lang="zh-CN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7278" marR="67278" marT="93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600" dirty="0" smtClean="0">
                          <a:effectLst/>
                          <a:latin typeface="+mn-ea"/>
                          <a:ea typeface="+mn-ea"/>
                        </a:rPr>
                        <a:t>根据参数</a:t>
                      </a:r>
                      <a:r>
                        <a:rPr lang="zh-CN" sz="1600" dirty="0" smtClean="0">
                          <a:effectLst/>
                          <a:latin typeface="+mn-ea"/>
                          <a:ea typeface="+mn-ea"/>
                        </a:rPr>
                        <a:t>选择</a:t>
                      </a:r>
                      <a:r>
                        <a:rPr lang="zh-CN" sz="1600" dirty="0">
                          <a:effectLst/>
                          <a:latin typeface="+mn-ea"/>
                          <a:ea typeface="+mn-ea"/>
                        </a:rPr>
                        <a:t>同属于一个父元素之下，并且标签名相同的子</a:t>
                      </a:r>
                      <a:r>
                        <a:rPr lang="zh-CN" sz="1600" dirty="0" smtClean="0">
                          <a:effectLst/>
                          <a:latin typeface="+mn-ea"/>
                          <a:ea typeface="+mn-ea"/>
                        </a:rPr>
                        <a:t>元素</a:t>
                      </a:r>
                      <a:endParaRPr lang="zh-CN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7278" marR="67278" marT="93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140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:first-of-type</a:t>
                      </a:r>
                      <a:endParaRPr lang="zh-CN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7278" marR="67278" marT="93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+mn-ea"/>
                          <a:ea typeface="+mn-ea"/>
                        </a:rPr>
                        <a:t>选择所有相同的元素名称的第一个子元素</a:t>
                      </a:r>
                      <a:endParaRPr lang="zh-CN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7278" marR="67278" marT="93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140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:last-of-type</a:t>
                      </a:r>
                      <a:endParaRPr lang="zh-CN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7278" marR="67278" marT="93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+mn-ea"/>
                          <a:ea typeface="+mn-ea"/>
                        </a:rPr>
                        <a:t>选择所有相同的元素名称的最后一个子元素</a:t>
                      </a:r>
                      <a:endParaRPr lang="zh-CN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7278" marR="67278" marT="93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140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:only-of-type</a:t>
                      </a:r>
                      <a:endParaRPr lang="zh-CN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7278" marR="67278" marT="93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+mn-ea"/>
                          <a:ea typeface="+mn-ea"/>
                        </a:rPr>
                        <a:t>选择所有没有兄弟元素，且具有相同的元素名称的元素</a:t>
                      </a:r>
                      <a:endParaRPr lang="zh-CN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7278" marR="67278" marT="93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140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:nth-last-of-type(index/even/odd/</a:t>
                      </a:r>
                      <a:r>
                        <a:rPr lang="zh-CN" sz="1600" dirty="0">
                          <a:effectLst/>
                          <a:latin typeface="+mn-ea"/>
                          <a:ea typeface="+mn-ea"/>
                        </a:rPr>
                        <a:t>公式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zh-CN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7278" marR="67278" marT="93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600" dirty="0" smtClean="0">
                          <a:effectLst/>
                          <a:latin typeface="+mn-ea"/>
                          <a:ea typeface="+mn-ea"/>
                        </a:rPr>
                        <a:t>根据参数</a:t>
                      </a:r>
                      <a:r>
                        <a:rPr lang="zh-CN" sz="1600" dirty="0" smtClean="0">
                          <a:effectLst/>
                          <a:latin typeface="+mn-ea"/>
                          <a:ea typeface="+mn-ea"/>
                        </a:rPr>
                        <a:t>选择</a:t>
                      </a:r>
                      <a:r>
                        <a:rPr lang="zh-CN" sz="1600" dirty="0">
                          <a:effectLst/>
                          <a:latin typeface="+mn-ea"/>
                          <a:ea typeface="+mn-ea"/>
                        </a:rPr>
                        <a:t>属于父元素的特定类型</a:t>
                      </a:r>
                      <a:r>
                        <a:rPr lang="zh-CN" sz="1600" dirty="0" smtClean="0">
                          <a:effectLst/>
                          <a:latin typeface="+mn-ea"/>
                          <a:ea typeface="+mn-ea"/>
                        </a:rPr>
                        <a:t>的子</a:t>
                      </a:r>
                      <a:r>
                        <a:rPr lang="zh-CN" sz="1600" dirty="0">
                          <a:effectLst/>
                          <a:latin typeface="+mn-ea"/>
                          <a:ea typeface="+mn-ea"/>
                        </a:rPr>
                        <a:t>元素，计数从最后一个元素到第一个</a:t>
                      </a:r>
                      <a:endParaRPr lang="zh-CN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7278" marR="67278" marT="93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2851352" y="1012944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914400" fontAlgn="base">
              <a:buFont typeface="+mj-ea"/>
              <a:buAutoNum type="circleNumDbPlain" startAt="4"/>
              <a:defRPr/>
            </a:pP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子元素选择器</a:t>
            </a:r>
            <a:endPara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 txBox="1"/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2. </a:t>
            </a:r>
            <a:r>
              <a:rPr lang="en-US" altLang="zh-CN" b="1" dirty="0" err="1" smtClean="0"/>
              <a:t>jQuery</a:t>
            </a:r>
            <a:r>
              <a:rPr lang="zh-CN" altLang="zh-CN" b="1" dirty="0" smtClean="0"/>
              <a:t>选择器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550590" y="1125538"/>
            <a:ext cx="4827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b="1" dirty="0">
                <a:latin typeface="+mn-ea"/>
              </a:rPr>
              <a:t>【案例</a:t>
            </a:r>
            <a:r>
              <a:rPr lang="en-US" altLang="zh-CN" sz="1800" b="1" dirty="0" smtClean="0">
                <a:latin typeface="+mn-ea"/>
              </a:rPr>
              <a:t>6.1.10</a:t>
            </a:r>
            <a:r>
              <a:rPr lang="zh-CN" altLang="zh-CN" sz="1800" b="1" dirty="0" smtClean="0">
                <a:latin typeface="+mn-ea"/>
              </a:rPr>
              <a:t>】 </a:t>
            </a:r>
            <a:r>
              <a:rPr lang="en-US" altLang="zh-CN" sz="1800" b="1" dirty="0" err="1">
                <a:latin typeface="+mn-ea"/>
              </a:rPr>
              <a:t>jQuery</a:t>
            </a:r>
            <a:r>
              <a:rPr lang="zh-CN" altLang="zh-CN" sz="1800" b="1" dirty="0" smtClean="0">
                <a:latin typeface="+mn-ea"/>
              </a:rPr>
              <a:t>的</a:t>
            </a:r>
            <a:r>
              <a:rPr lang="zh-CN" altLang="en-US" sz="1800" b="1" dirty="0">
                <a:latin typeface="+mn-ea"/>
              </a:rPr>
              <a:t>子</a:t>
            </a:r>
            <a:r>
              <a:rPr lang="zh-CN" altLang="en-US" sz="1800" b="1" dirty="0" smtClean="0">
                <a:latin typeface="+mn-ea"/>
              </a:rPr>
              <a:t>元素选择器</a:t>
            </a:r>
            <a:endParaRPr lang="zh-CN" altLang="zh-CN" sz="1800" b="1" dirty="0">
              <a:latin typeface="+mn-ea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575714" y="1795785"/>
            <a:ext cx="5487987" cy="4364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5807174" y="2133650"/>
            <a:ext cx="5487987" cy="436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矩形 102"/>
          <p:cNvSpPr/>
          <p:nvPr/>
        </p:nvSpPr>
        <p:spPr bwMode="auto">
          <a:xfrm>
            <a:off x="478472" y="997555"/>
            <a:ext cx="508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fontAlgn="base" hangingPunct="1">
              <a:defRPr/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）其他</a:t>
            </a:r>
            <a:r>
              <a:rPr lang="zh-CN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选择器</a:t>
            </a:r>
            <a:endParaRPr lang="zh-CN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55046" y="1044238"/>
            <a:ext cx="553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dirty="0" smtClean="0"/>
              <a:t>针对</a:t>
            </a:r>
            <a:r>
              <a:rPr lang="zh-CN" altLang="zh-CN" sz="1800" dirty="0"/>
              <a:t>表单元素的选择器，</a:t>
            </a:r>
            <a:r>
              <a:rPr lang="zh-CN" altLang="zh-CN" sz="1800" dirty="0" smtClean="0"/>
              <a:t>用来</a:t>
            </a:r>
            <a:r>
              <a:rPr lang="zh-CN" altLang="en-US" sz="1800" dirty="0" smtClean="0"/>
              <a:t>进行</a:t>
            </a:r>
            <a:r>
              <a:rPr lang="zh-CN" altLang="zh-CN" sz="1800" dirty="0" smtClean="0"/>
              <a:t>表</a:t>
            </a:r>
            <a:r>
              <a:rPr lang="zh-CN" altLang="zh-CN" sz="1800" dirty="0"/>
              <a:t>单</a:t>
            </a:r>
            <a:r>
              <a:rPr lang="zh-CN" altLang="zh-CN" sz="1800" dirty="0" smtClean="0"/>
              <a:t>开发</a:t>
            </a:r>
            <a:r>
              <a:rPr lang="zh-CN" altLang="en-US" sz="1800" dirty="0" smtClean="0"/>
              <a:t>。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标题 5"/>
          <p:cNvSpPr txBox="1"/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2. </a:t>
            </a:r>
            <a:r>
              <a:rPr lang="en-US" altLang="zh-CN" b="1" dirty="0" err="1" smtClean="0"/>
              <a:t>jQuery</a:t>
            </a:r>
            <a:r>
              <a:rPr lang="zh-CN" altLang="zh-CN" b="1" dirty="0" smtClean="0"/>
              <a:t>选择器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2785205" y="1557586"/>
            <a:ext cx="22108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dirty="0">
                <a:latin typeface="+mn-ea"/>
              </a:rPr>
              <a:t>表</a:t>
            </a:r>
            <a:r>
              <a:rPr lang="en-US" altLang="zh-CN" sz="2000" dirty="0">
                <a:latin typeface="+mn-ea"/>
              </a:rPr>
              <a:t>6-9 </a:t>
            </a:r>
            <a:r>
              <a:rPr lang="zh-CN" altLang="zh-CN" sz="2000" dirty="0">
                <a:latin typeface="+mn-ea"/>
              </a:rPr>
              <a:t>表单选择器</a:t>
            </a:r>
            <a:endParaRPr lang="zh-CN" altLang="zh-CN" sz="2000" dirty="0">
              <a:latin typeface="+mn-ea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625924" y="1959613"/>
          <a:ext cx="7773538" cy="4807032"/>
        </p:xfrm>
        <a:graphic>
          <a:graphicData uri="http://schemas.openxmlformats.org/drawingml/2006/table">
            <a:tbl>
              <a:tblPr firstRow="1" firstCol="1" bandRow="1"/>
              <a:tblGrid>
                <a:gridCol w="1103002"/>
                <a:gridCol w="6670536"/>
              </a:tblGrid>
              <a:tr h="2635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选择器</a:t>
                      </a:r>
                      <a:endParaRPr lang="zh-CN" sz="20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功能描述</a:t>
                      </a:r>
                      <a:endParaRPr lang="zh-CN" sz="20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</a:tr>
              <a:tr h="26355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:input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获取页面中的所有表单元素，包含</a:t>
                      </a:r>
                      <a:r>
                        <a:rPr lang="en-US" sz="16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&lt;select&gt;</a:t>
                      </a:r>
                      <a:r>
                        <a:rPr lang="zh-CN" sz="16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以及</a:t>
                      </a:r>
                      <a:r>
                        <a:rPr lang="en-US" sz="16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&lt;textarea&gt;</a:t>
                      </a:r>
                      <a:r>
                        <a:rPr lang="zh-CN" sz="16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元素。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$(":input")      $("form :input")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355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:text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选取页面中的所有文本框。</a:t>
                      </a:r>
                      <a:r>
                        <a:rPr lang="en-US" sz="16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$(":text")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355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:password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选取所有的密码</a:t>
                      </a:r>
                      <a:r>
                        <a:rPr lang="zh-CN" sz="16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框</a:t>
                      </a:r>
                      <a:r>
                        <a:rPr lang="zh-CN" altLang="en-US" sz="16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。</a:t>
                      </a:r>
                      <a:r>
                        <a:rPr lang="en-US" sz="16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$(“: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password”)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。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944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:radio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选取所有的单选</a:t>
                      </a:r>
                      <a:r>
                        <a:rPr lang="zh-CN" sz="16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按钮</a:t>
                      </a:r>
                      <a:r>
                        <a:rPr lang="zh-CN" altLang="en-US" sz="16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。</a:t>
                      </a:r>
                      <a:r>
                        <a:rPr lang="en-US" sz="16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$(“: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radio”)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。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944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:checkbox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选取所有的</a:t>
                      </a:r>
                      <a:r>
                        <a:rPr lang="zh-CN" sz="16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复选框</a:t>
                      </a:r>
                      <a:r>
                        <a:rPr lang="zh-CN" altLang="en-US" sz="16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。</a:t>
                      </a:r>
                      <a:r>
                        <a:rPr lang="en-US" sz="16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$(“: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checkbox”)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。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944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:submit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submit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提交</a:t>
                      </a:r>
                      <a:r>
                        <a:rPr lang="zh-CN" sz="16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按钮</a:t>
                      </a:r>
                      <a:r>
                        <a:rPr lang="zh-CN" altLang="en-US" sz="16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。</a:t>
                      </a:r>
                      <a:r>
                        <a:rPr lang="en-US" sz="16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$(":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submit")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944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:reset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reset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重置</a:t>
                      </a:r>
                      <a:r>
                        <a:rPr lang="zh-CN" sz="16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按钮</a:t>
                      </a:r>
                      <a:r>
                        <a:rPr lang="zh-CN" altLang="en-US" sz="16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。</a:t>
                      </a:r>
                      <a:r>
                        <a:rPr lang="en-US" sz="16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$(":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reset")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944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:image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type=“image”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的图像</a:t>
                      </a:r>
                      <a:r>
                        <a:rPr lang="zh-CN" sz="16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域</a:t>
                      </a:r>
                      <a:r>
                        <a:rPr lang="zh-CN" altLang="en-US" sz="16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。</a:t>
                      </a:r>
                      <a:r>
                        <a:rPr lang="en-US" sz="16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$(":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image")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944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:button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button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按钮，包括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&lt;button&gt;&lt;/button&gt;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和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type=“button“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。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$(":button")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944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:file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</a:t>
                      </a:r>
                      <a:r>
                        <a:rPr lang="en-US" sz="16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type=“file”</a:t>
                      </a:r>
                      <a:r>
                        <a:rPr lang="zh-CN" sz="16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的文件域。</a:t>
                      </a:r>
                      <a:r>
                        <a:rPr lang="en-US" sz="16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$(":file")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944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:hidden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获取隐藏表单项。</a:t>
                      </a:r>
                      <a:r>
                        <a:rPr lang="en-US" sz="16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$(":hidden")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944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:enabled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获取所有可用表单</a:t>
                      </a:r>
                      <a:r>
                        <a:rPr lang="zh-CN" sz="16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元素</a:t>
                      </a:r>
                      <a:r>
                        <a:rPr lang="zh-CN" altLang="en-US" sz="16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。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944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:disabled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获取所有不可用表单</a:t>
                      </a:r>
                      <a:r>
                        <a:rPr lang="zh-CN" sz="16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元素</a:t>
                      </a:r>
                      <a:r>
                        <a:rPr lang="zh-CN" altLang="en-US" sz="16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。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944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:checked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获取所有选中的表单元素，主要针对</a:t>
                      </a:r>
                      <a:r>
                        <a:rPr lang="en-US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radio</a:t>
                      </a: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和</a:t>
                      </a:r>
                      <a:r>
                        <a:rPr lang="en-US" sz="1600" dirty="0" err="1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checkbox,option</a:t>
                      </a:r>
                      <a:r>
                        <a:rPr lang="zh-CN" altLang="en-US" sz="16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。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944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:selected</a:t>
                      </a:r>
                      <a:endParaRPr lang="zh-CN" sz="16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获取所有选中的表单元素，主要针对</a:t>
                      </a:r>
                      <a:r>
                        <a:rPr lang="en-US" sz="16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select</a:t>
                      </a:r>
                      <a:r>
                        <a:rPr lang="zh-CN" altLang="en-US" sz="16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。</a:t>
                      </a:r>
                      <a:endParaRPr lang="zh-CN" sz="16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50829" marR="50829" marT="706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8687494" y="3285778"/>
            <a:ext cx="329190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solidFill>
                  <a:schemeClr val="accent2">
                    <a:lumMod val="75000"/>
                  </a:schemeClr>
                </a:solidFill>
              </a:rPr>
              <a:t>说明：</a:t>
            </a:r>
            <a:r>
              <a:rPr lang="en-US" altLang="zh-CN" sz="1800" dirty="0" smtClean="0"/>
              <a:t>$(“input”)</a:t>
            </a:r>
            <a:r>
              <a:rPr lang="zh-CN" altLang="zh-CN" sz="1800" dirty="0"/>
              <a:t>与</a:t>
            </a:r>
            <a:r>
              <a:rPr lang="en-US" altLang="zh-CN" sz="1800" dirty="0" smtClean="0"/>
              <a:t>$(“:input”)</a:t>
            </a:r>
            <a:r>
              <a:rPr lang="zh-CN" altLang="zh-CN" sz="1800" dirty="0"/>
              <a:t>虽然都可以获取表单项，</a:t>
            </a:r>
            <a:r>
              <a:rPr lang="zh-CN" altLang="zh-CN" sz="1800" dirty="0" smtClean="0"/>
              <a:t>但是</a:t>
            </a:r>
            <a:r>
              <a:rPr lang="zh-CN" altLang="en-US" sz="1800" dirty="0" smtClean="0"/>
              <a:t>有区别</a:t>
            </a:r>
            <a:r>
              <a:rPr lang="zh-CN" altLang="zh-CN" sz="1800" dirty="0" smtClean="0"/>
              <a:t>，</a:t>
            </a:r>
            <a:r>
              <a:rPr lang="zh-CN" altLang="zh-CN" sz="1800" dirty="0"/>
              <a:t>前者仅能获取表单</a:t>
            </a:r>
            <a:r>
              <a:rPr lang="zh-CN" altLang="zh-CN" sz="1800" dirty="0" smtClean="0"/>
              <a:t>标签是</a:t>
            </a:r>
            <a:r>
              <a:rPr lang="en-US" altLang="zh-CN" sz="1800" dirty="0" smtClean="0"/>
              <a:t>&lt;</a:t>
            </a:r>
            <a:r>
              <a:rPr lang="en-US" altLang="zh-CN" sz="1800" dirty="0"/>
              <a:t>input&gt;</a:t>
            </a:r>
            <a:r>
              <a:rPr lang="zh-CN" altLang="zh-CN" sz="1800" dirty="0"/>
              <a:t>的控件，后者则可以同时获取页面中所有的表单控件，包括表单标签是</a:t>
            </a:r>
            <a:r>
              <a:rPr lang="en-US" altLang="zh-CN" sz="1800" dirty="0"/>
              <a:t>&lt;select&gt;</a:t>
            </a:r>
            <a:r>
              <a:rPr lang="zh-CN" altLang="zh-CN" sz="1800" dirty="0"/>
              <a:t>以及</a:t>
            </a:r>
            <a:r>
              <a:rPr lang="en-US" altLang="zh-CN" sz="1800" dirty="0"/>
              <a:t>&lt; </a:t>
            </a:r>
            <a:r>
              <a:rPr lang="en-US" altLang="zh-CN" sz="1800" dirty="0" err="1"/>
              <a:t>textarea</a:t>
            </a:r>
            <a:r>
              <a:rPr lang="en-US" altLang="zh-CN" sz="1800" dirty="0"/>
              <a:t> &gt;</a:t>
            </a:r>
            <a:r>
              <a:rPr lang="zh-CN" altLang="zh-CN" sz="1800" dirty="0"/>
              <a:t>的控件。</a:t>
            </a:r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2854846" y="1023645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914400" fontAlgn="base">
              <a:buFont typeface="+mj-ea"/>
              <a:buAutoNum type="circleNumDbPlain" startAt="5"/>
              <a:defRPr/>
            </a:pP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表单选择器</a:t>
            </a:r>
            <a:endPara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5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 txBox="1"/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2. </a:t>
            </a:r>
            <a:r>
              <a:rPr lang="en-US" altLang="zh-CN" b="1" dirty="0" err="1" smtClean="0"/>
              <a:t>jQuery</a:t>
            </a:r>
            <a:r>
              <a:rPr lang="zh-CN" altLang="zh-CN" b="1" dirty="0" smtClean="0"/>
              <a:t>选择器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550590" y="1125538"/>
            <a:ext cx="4827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b="1" dirty="0">
                <a:latin typeface="+mn-ea"/>
              </a:rPr>
              <a:t>【案例</a:t>
            </a:r>
            <a:r>
              <a:rPr lang="en-US" altLang="zh-CN" sz="1800" b="1" dirty="0" smtClean="0">
                <a:latin typeface="+mn-ea"/>
              </a:rPr>
              <a:t>6.1.11</a:t>
            </a:r>
            <a:r>
              <a:rPr lang="zh-CN" altLang="zh-CN" sz="1800" b="1" dirty="0" smtClean="0">
                <a:latin typeface="+mn-ea"/>
              </a:rPr>
              <a:t>】 </a:t>
            </a:r>
            <a:r>
              <a:rPr lang="en-US" altLang="zh-CN" sz="1800" b="1" dirty="0" err="1">
                <a:latin typeface="+mn-ea"/>
              </a:rPr>
              <a:t>jQuery</a:t>
            </a:r>
            <a:r>
              <a:rPr lang="zh-CN" altLang="zh-CN" sz="1800" b="1" dirty="0" smtClean="0">
                <a:latin typeface="+mn-ea"/>
              </a:rPr>
              <a:t>的</a:t>
            </a:r>
            <a:r>
              <a:rPr lang="zh-CN" altLang="en-US" sz="1800" b="1" dirty="0" smtClean="0">
                <a:latin typeface="+mn-ea"/>
              </a:rPr>
              <a:t>表单选择器</a:t>
            </a:r>
            <a:endParaRPr lang="zh-CN" altLang="zh-CN" sz="1800" b="1" dirty="0">
              <a:latin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48"/>
          <a:stretch>
            <a:fillRect/>
          </a:stretch>
        </p:blipFill>
        <p:spPr bwMode="auto">
          <a:xfrm>
            <a:off x="478582" y="1546307"/>
            <a:ext cx="5487987" cy="5111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8"/>
          <a:stretch>
            <a:fillRect/>
          </a:stretch>
        </p:blipFill>
        <p:spPr bwMode="auto">
          <a:xfrm>
            <a:off x="6383238" y="1613798"/>
            <a:ext cx="5487987" cy="5043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>
            <a:off x="0" y="1797235"/>
            <a:ext cx="12190413" cy="27164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pic>
        <p:nvPicPr>
          <p:cNvPr id="74" name="Picture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482" y="1355747"/>
            <a:ext cx="617061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60390" y="2349499"/>
            <a:ext cx="5361940" cy="126188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0" lvl="1"/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en-US" altLang="zh-CN" sz="3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7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3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en-US" altLang="zh-CN" sz="3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endParaRPr lang="zh-CN" altLang="en-US" sz="3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355" y="1797235"/>
            <a:ext cx="4291474" cy="2716422"/>
          </a:xfrm>
          <a:prstGeom prst="rect">
            <a:avLst/>
          </a:prstGeom>
          <a:blipFill>
            <a:blip r:embed="rId2"/>
            <a:stretch>
              <a:fillRect l="-5000" r="-5000"/>
            </a:stretch>
          </a:blip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1</a:t>
            </a:r>
            <a:r>
              <a:rPr lang="en-US" altLang="zh-CN" b="1" dirty="0"/>
              <a:t>. </a:t>
            </a:r>
            <a:r>
              <a:rPr lang="en-US" altLang="zh-CN" b="1" dirty="0" err="1"/>
              <a:t>jQuery</a:t>
            </a:r>
            <a:r>
              <a:rPr lang="zh-CN" altLang="zh-CN" b="1" dirty="0"/>
              <a:t>操作元素内容</a:t>
            </a:r>
            <a:endParaRPr lang="zh-CN" altLang="en-US" b="1" dirty="0"/>
          </a:p>
        </p:txBody>
      </p:sp>
      <p:sp>
        <p:nvSpPr>
          <p:cNvPr id="7" name="矩形 13"/>
          <p:cNvSpPr/>
          <p:nvPr/>
        </p:nvSpPr>
        <p:spPr>
          <a:xfrm>
            <a:off x="910630" y="1017733"/>
            <a:ext cx="10681970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 err="1"/>
              <a:t>jQuery</a:t>
            </a:r>
            <a:r>
              <a:rPr lang="zh-CN" altLang="zh-CN" sz="2000" dirty="0" smtClean="0"/>
              <a:t>中操作</a:t>
            </a:r>
            <a:r>
              <a:rPr lang="zh-CN" altLang="zh-CN" sz="2000" dirty="0"/>
              <a:t>元素内容的方法，主要包括</a:t>
            </a:r>
            <a:r>
              <a:rPr lang="en-US" altLang="zh-CN" sz="2000" dirty="0"/>
              <a:t>html()</a:t>
            </a:r>
            <a:r>
              <a:rPr lang="zh-CN" altLang="zh-CN" sz="2000" dirty="0"/>
              <a:t>方法、</a:t>
            </a:r>
            <a:r>
              <a:rPr lang="en-US" altLang="zh-CN" sz="2000" dirty="0"/>
              <a:t>text()</a:t>
            </a:r>
            <a:r>
              <a:rPr lang="zh-CN" altLang="zh-CN" sz="2000" dirty="0"/>
              <a:t>方法和</a:t>
            </a:r>
            <a:r>
              <a:rPr lang="en-US" altLang="zh-CN" sz="2000" dirty="0" err="1"/>
              <a:t>val</a:t>
            </a:r>
            <a:r>
              <a:rPr lang="en-US" altLang="zh-CN" sz="2000" dirty="0"/>
              <a:t>()</a:t>
            </a:r>
            <a:r>
              <a:rPr lang="zh-CN" altLang="zh-CN" sz="2000" dirty="0" smtClean="0"/>
              <a:t>方法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126654" y="2493690"/>
          <a:ext cx="8640960" cy="2216150"/>
        </p:xfrm>
        <a:graphic>
          <a:graphicData uri="http://schemas.openxmlformats.org/drawingml/2006/table">
            <a:tbl>
              <a:tblPr firstRow="1" firstCol="1" bandRow="1"/>
              <a:tblGrid>
                <a:gridCol w="3054230"/>
                <a:gridCol w="5586730"/>
              </a:tblGrid>
              <a:tr h="3035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dirty="0">
                          <a:effectLst/>
                          <a:latin typeface="+mn-ea"/>
                          <a:ea typeface="+mn-ea"/>
                        </a:rPr>
                        <a:t>语法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dirty="0">
                          <a:effectLst/>
                          <a:latin typeface="+mn-ea"/>
                          <a:ea typeface="+mn-ea"/>
                        </a:rPr>
                        <a:t>说明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html()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获取第一个匹配元素的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HTML</a:t>
                      </a: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内容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html(content)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设置所有匹配元素的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HTML</a:t>
                      </a: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内容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35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text()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获取所有匹配元素包含的文本内容组合起来的文本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text(content)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设置所有匹配元素的文本内容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()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获取第一个匹配的表单元素的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value</a:t>
                      </a: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值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(value)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设置所有匹配表单元素的</a:t>
                      </a: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value</a:t>
                      </a:r>
                      <a:r>
                        <a:rPr lang="zh-CN" sz="1800" dirty="0">
                          <a:effectLst/>
                          <a:latin typeface="+mn-ea"/>
                          <a:ea typeface="+mn-ea"/>
                        </a:rPr>
                        <a:t>值</a:t>
                      </a:r>
                      <a:endParaRPr 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13142" y="1996795"/>
            <a:ext cx="26180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表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6-10 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元素内容操作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70670" y="5374010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solidFill>
                  <a:schemeClr val="accent2">
                    <a:lumMod val="75000"/>
                  </a:schemeClr>
                </a:solidFill>
              </a:rPr>
              <a:t>说明：</a:t>
            </a:r>
            <a:r>
              <a:rPr lang="en-US" altLang="zh-CN" sz="1800" dirty="0" err="1" smtClean="0"/>
              <a:t>val</a:t>
            </a:r>
            <a:r>
              <a:rPr lang="en-US" altLang="zh-CN" sz="1800" dirty="0"/>
              <a:t>()</a:t>
            </a:r>
            <a:r>
              <a:rPr lang="zh-CN" altLang="zh-CN" sz="1800" dirty="0"/>
              <a:t>方法可以操作表单（</a:t>
            </a:r>
            <a:r>
              <a:rPr lang="en-US" altLang="zh-CN" sz="1800" dirty="0"/>
              <a:t> select</a:t>
            </a:r>
            <a:r>
              <a:rPr lang="zh-CN" altLang="zh-CN" sz="1800" dirty="0"/>
              <a:t>、</a:t>
            </a:r>
            <a:r>
              <a:rPr lang="en-US" altLang="zh-CN" sz="1800" dirty="0"/>
              <a:t> radio</a:t>
            </a:r>
            <a:r>
              <a:rPr lang="zh-CN" altLang="zh-CN" sz="1800" dirty="0"/>
              <a:t>和</a:t>
            </a:r>
            <a:r>
              <a:rPr lang="en-US" altLang="zh-CN" sz="1800" dirty="0"/>
              <a:t> checkbox</a:t>
            </a:r>
            <a:r>
              <a:rPr lang="zh-CN" altLang="zh-CN" sz="1800" dirty="0"/>
              <a:t>）的选中情况</a:t>
            </a:r>
            <a:r>
              <a:rPr lang="zh-CN" altLang="zh-CN" sz="1800" dirty="0" smtClean="0"/>
              <a:t>。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1</a:t>
            </a:r>
            <a:r>
              <a:rPr lang="en-US" altLang="zh-CN" b="1" dirty="0"/>
              <a:t>. </a:t>
            </a:r>
            <a:r>
              <a:rPr lang="en-US" altLang="zh-CN" b="1" dirty="0" err="1"/>
              <a:t>jQuery</a:t>
            </a:r>
            <a:r>
              <a:rPr lang="zh-CN" altLang="zh-CN" b="1" dirty="0"/>
              <a:t>操作元素内容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766614" y="1125538"/>
            <a:ext cx="30524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b="1" dirty="0">
                <a:latin typeface="+mn-ea"/>
              </a:rPr>
              <a:t>【案例</a:t>
            </a:r>
            <a:r>
              <a:rPr lang="en-US" altLang="zh-CN" sz="1800" b="1" dirty="0">
                <a:latin typeface="+mn-ea"/>
              </a:rPr>
              <a:t>6.2.1</a:t>
            </a:r>
            <a:r>
              <a:rPr lang="zh-CN" altLang="zh-CN" sz="1800" b="1" dirty="0">
                <a:latin typeface="+mn-ea"/>
              </a:rPr>
              <a:t>】操作元素内容</a:t>
            </a:r>
            <a:endParaRPr lang="zh-CN" altLang="zh-CN" sz="1800" b="1" dirty="0">
              <a:latin typeface="+mn-ea"/>
            </a:endParaRPr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88"/>
          <a:stretch>
            <a:fillRect/>
          </a:stretch>
        </p:blipFill>
        <p:spPr bwMode="auto">
          <a:xfrm>
            <a:off x="766614" y="2023629"/>
            <a:ext cx="5487987" cy="3596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85"/>
          <a:stretch>
            <a:fillRect/>
          </a:stretch>
        </p:blipFill>
        <p:spPr bwMode="auto">
          <a:xfrm>
            <a:off x="6259870" y="2811197"/>
            <a:ext cx="5487987" cy="2809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2</a:t>
            </a:r>
            <a:r>
              <a:rPr lang="en-US" altLang="zh-CN" b="1" dirty="0"/>
              <a:t>. </a:t>
            </a:r>
            <a:r>
              <a:rPr lang="en-US" altLang="zh-CN" b="1" dirty="0" err="1"/>
              <a:t>jQuery</a:t>
            </a:r>
            <a:r>
              <a:rPr lang="zh-CN" altLang="zh-CN" b="1" dirty="0"/>
              <a:t>操作元素样式</a:t>
            </a:r>
            <a:endParaRPr lang="zh-CN" altLang="en-US" b="1" dirty="0"/>
          </a:p>
        </p:txBody>
      </p:sp>
      <p:sp>
        <p:nvSpPr>
          <p:cNvPr id="7" name="矩形 13"/>
          <p:cNvSpPr/>
          <p:nvPr/>
        </p:nvSpPr>
        <p:spPr>
          <a:xfrm>
            <a:off x="1029860" y="1701602"/>
            <a:ext cx="9385826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 err="1"/>
              <a:t>jQuery</a:t>
            </a:r>
            <a:r>
              <a:rPr lang="zh-CN" altLang="zh-CN" sz="2000" dirty="0"/>
              <a:t>提供了两种用于样式操作的方法，分别是</a:t>
            </a:r>
            <a:r>
              <a:rPr lang="en-US" altLang="zh-CN" sz="2000" dirty="0" err="1">
                <a:solidFill>
                  <a:srgbClr val="FF0000"/>
                </a:solidFill>
              </a:rPr>
              <a:t>css</a:t>
            </a:r>
            <a:r>
              <a:rPr lang="en-US" altLang="zh-CN" sz="2000" dirty="0">
                <a:solidFill>
                  <a:srgbClr val="FF0000"/>
                </a:solidFill>
              </a:rPr>
              <a:t>()</a:t>
            </a:r>
            <a:r>
              <a:rPr lang="zh-CN" altLang="zh-CN" sz="2000" dirty="0">
                <a:solidFill>
                  <a:srgbClr val="FF0000"/>
                </a:solidFill>
              </a:rPr>
              <a:t>方法</a:t>
            </a:r>
            <a:r>
              <a:rPr lang="zh-CN" altLang="zh-CN" sz="2000" dirty="0" smtClean="0"/>
              <a:t>和</a:t>
            </a:r>
            <a:r>
              <a:rPr lang="zh-CN" altLang="zh-CN" sz="2000" dirty="0" smtClean="0">
                <a:solidFill>
                  <a:srgbClr val="FF0000"/>
                </a:solidFill>
              </a:rPr>
              <a:t>类</a:t>
            </a:r>
            <a:r>
              <a:rPr lang="zh-CN" altLang="en-US" sz="2000" dirty="0" smtClean="0">
                <a:solidFill>
                  <a:srgbClr val="FF0000"/>
                </a:solidFill>
              </a:rPr>
              <a:t>操作</a:t>
            </a:r>
            <a:r>
              <a:rPr lang="zh-CN" altLang="en-US" sz="2000" dirty="0" smtClean="0"/>
              <a:t>的</a:t>
            </a:r>
            <a:r>
              <a:rPr lang="zh-CN" altLang="zh-CN" sz="2000" dirty="0" smtClean="0"/>
              <a:t>方法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</p:txBody>
      </p:sp>
      <p:sp>
        <p:nvSpPr>
          <p:cNvPr id="4" name="矩形 3"/>
          <p:cNvSpPr/>
          <p:nvPr/>
        </p:nvSpPr>
        <p:spPr bwMode="auto">
          <a:xfrm>
            <a:off x="3214886" y="3100620"/>
            <a:ext cx="34563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fontAlgn="base" hangingPunct="1">
              <a:defRPr/>
            </a:pPr>
            <a:r>
              <a:rPr lang="en-US" altLang="zh-CN" sz="20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zh-CN" sz="20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zh-CN" sz="20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30910" y="3501802"/>
            <a:ext cx="259228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+mn-ea"/>
              </a:rPr>
              <a:t>(1)</a:t>
            </a:r>
            <a:r>
              <a:rPr lang="zh-CN" altLang="zh-CN" sz="1800" dirty="0" smtClean="0">
                <a:latin typeface="+mn-ea"/>
              </a:rPr>
              <a:t>获取样式</a:t>
            </a:r>
            <a:endParaRPr lang="en-US" altLang="zh-CN" sz="18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+mn-ea"/>
              </a:rPr>
              <a:t>(2)</a:t>
            </a:r>
            <a:r>
              <a:rPr lang="zh-CN" altLang="zh-CN" sz="1800" dirty="0" smtClean="0">
                <a:latin typeface="+mn-ea"/>
              </a:rPr>
              <a:t>设置</a:t>
            </a:r>
            <a:r>
              <a:rPr lang="zh-CN" altLang="zh-CN" sz="1800" dirty="0">
                <a:latin typeface="+mn-ea"/>
              </a:rPr>
              <a:t>单个</a:t>
            </a:r>
            <a:r>
              <a:rPr lang="zh-CN" altLang="zh-CN" sz="1800" dirty="0" smtClean="0">
                <a:latin typeface="+mn-ea"/>
              </a:rPr>
              <a:t>样式</a:t>
            </a:r>
            <a:endParaRPr lang="en-US" altLang="zh-CN" sz="18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+mn-ea"/>
              </a:rPr>
              <a:t>(3)</a:t>
            </a:r>
            <a:r>
              <a:rPr lang="zh-CN" altLang="zh-CN" sz="1800" dirty="0" smtClean="0">
                <a:latin typeface="+mn-ea"/>
              </a:rPr>
              <a:t>设置</a:t>
            </a:r>
            <a:r>
              <a:rPr lang="zh-CN" altLang="zh-CN" sz="1800" dirty="0">
                <a:latin typeface="+mn-ea"/>
              </a:rPr>
              <a:t>多个</a:t>
            </a:r>
            <a:r>
              <a:rPr lang="zh-CN" altLang="zh-CN" sz="1800" dirty="0" smtClean="0">
                <a:latin typeface="+mn-ea"/>
              </a:rPr>
              <a:t>样式</a:t>
            </a:r>
            <a:endParaRPr lang="zh-CN" altLang="en-US" sz="18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1</a:t>
            </a:r>
            <a:r>
              <a:rPr lang="en-US" altLang="zh-CN" b="1" dirty="0"/>
              <a:t>. </a:t>
            </a:r>
            <a:r>
              <a:rPr lang="en-US" altLang="zh-CN" b="1" dirty="0" err="1"/>
              <a:t>jQuery</a:t>
            </a:r>
            <a:r>
              <a:rPr lang="zh-CN" altLang="en-US" b="1" dirty="0"/>
              <a:t>概述</a:t>
            </a:r>
            <a:endParaRPr lang="zh-CN" altLang="en-US" sz="2800" b="1" dirty="0"/>
          </a:p>
        </p:txBody>
      </p:sp>
      <p:sp>
        <p:nvSpPr>
          <p:cNvPr id="103" name="矩形 102"/>
          <p:cNvSpPr/>
          <p:nvPr/>
        </p:nvSpPr>
        <p:spPr bwMode="auto">
          <a:xfrm>
            <a:off x="478472" y="1197610"/>
            <a:ext cx="508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defRPr/>
            </a:pPr>
            <a:r>
              <a:rPr lang="zh-CN" altLang="en-US" sz="2000" b="1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2598" y="1629594"/>
            <a:ext cx="1015312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1800" dirty="0" err="1"/>
              <a:t>jQuery</a:t>
            </a:r>
            <a:r>
              <a:rPr lang="zh-CN" altLang="zh-CN" sz="1800" dirty="0"/>
              <a:t>是一款优秀的</a:t>
            </a:r>
            <a:r>
              <a:rPr lang="en-US" altLang="zh-CN" sz="1800" dirty="0"/>
              <a:t>JavaScript</a:t>
            </a:r>
            <a:r>
              <a:rPr lang="zh-CN" altLang="zh-CN" sz="1800" dirty="0" smtClean="0"/>
              <a:t>库</a:t>
            </a:r>
            <a:r>
              <a:rPr lang="zh-CN" altLang="en-US" sz="1800" dirty="0" smtClean="0"/>
              <a:t>。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美国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John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Resig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2006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年最初创建，至今已吸引了来自世界各地的众多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高手加入其团队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1800" dirty="0" err="1"/>
              <a:t>jQuery</a:t>
            </a:r>
            <a:r>
              <a:rPr lang="zh-CN" altLang="zh-CN" sz="1800" dirty="0" smtClean="0"/>
              <a:t>通过</a:t>
            </a:r>
            <a:r>
              <a:rPr lang="zh-CN" altLang="zh-CN" sz="1800" dirty="0"/>
              <a:t>封装原生的</a:t>
            </a:r>
            <a:r>
              <a:rPr lang="en-US" altLang="zh-CN" sz="1800" dirty="0"/>
              <a:t>JavaScript</a:t>
            </a:r>
            <a:r>
              <a:rPr lang="zh-CN" altLang="zh-CN" sz="1800" dirty="0"/>
              <a:t>函数得到一整套定义好的方法，它简化了</a:t>
            </a:r>
            <a:r>
              <a:rPr lang="en-US" altLang="zh-CN" sz="1800" dirty="0"/>
              <a:t>HTML</a:t>
            </a:r>
            <a:r>
              <a:rPr lang="zh-CN" altLang="zh-CN" sz="1800" dirty="0"/>
              <a:t>与</a:t>
            </a:r>
            <a:r>
              <a:rPr lang="en-US" altLang="zh-CN" sz="1800" dirty="0"/>
              <a:t>JavaScript</a:t>
            </a:r>
            <a:r>
              <a:rPr lang="zh-CN" altLang="zh-CN" sz="1800" dirty="0"/>
              <a:t>之间的操作</a:t>
            </a:r>
            <a:r>
              <a:rPr lang="zh-CN" altLang="zh-CN" sz="1800" dirty="0" smtClean="0"/>
              <a:t>，同时</a:t>
            </a:r>
            <a:r>
              <a:rPr lang="zh-CN" altLang="zh-CN" sz="1800" dirty="0"/>
              <a:t>提高了程序的开发效率，消除了很多跨浏览器的兼容问题</a:t>
            </a:r>
            <a:r>
              <a:rPr lang="zh-CN" altLang="zh-CN" sz="1800" dirty="0" smtClean="0"/>
              <a:t>。</a:t>
            </a:r>
            <a:endParaRPr lang="en-US" altLang="zh-CN" sz="1800" dirty="0" smtClean="0"/>
          </a:p>
          <a:p>
            <a:pPr marL="28575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如今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已经集成了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一体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非常的强大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14" y="3926677"/>
            <a:ext cx="5541876" cy="173624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矩形 9"/>
          <p:cNvSpPr/>
          <p:nvPr/>
        </p:nvSpPr>
        <p:spPr>
          <a:xfrm>
            <a:off x="1630710" y="5674236"/>
            <a:ext cx="87129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2000" b="1" u="sng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设计主旨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使用更少的代码，做更多的事情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w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rite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do more)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矩形 102"/>
          <p:cNvSpPr/>
          <p:nvPr/>
        </p:nvSpPr>
        <p:spPr bwMode="auto">
          <a:xfrm>
            <a:off x="478472" y="997555"/>
            <a:ext cx="60487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fontAlgn="base" hangingPunct="1">
              <a:defRPr/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94806" y="1485578"/>
            <a:ext cx="85307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err="1"/>
              <a:t>css</a:t>
            </a:r>
            <a:r>
              <a:rPr lang="en-US" altLang="zh-CN" sz="1800" dirty="0"/>
              <a:t>()</a:t>
            </a:r>
            <a:r>
              <a:rPr lang="zh-CN" altLang="zh-CN" sz="1800" dirty="0"/>
              <a:t>方法若只有一个参数，即只有一个样式名称，则方法将返回样式值。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标题 5"/>
          <p:cNvSpPr txBox="1"/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2. </a:t>
            </a:r>
            <a:r>
              <a:rPr lang="en-US" altLang="zh-CN" b="1" dirty="0" err="1"/>
              <a:t>jQuery</a:t>
            </a:r>
            <a:r>
              <a:rPr lang="zh-CN" altLang="zh-CN" b="1" dirty="0"/>
              <a:t>操作元素样式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795462" y="2382392"/>
            <a:ext cx="3398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b="1" dirty="0">
                <a:latin typeface="+mn-ea"/>
              </a:rPr>
              <a:t>【案例</a:t>
            </a:r>
            <a:r>
              <a:rPr lang="en-US" altLang="zh-CN" sz="1800" b="1" dirty="0">
                <a:latin typeface="+mn-ea"/>
              </a:rPr>
              <a:t>6.2.2</a:t>
            </a:r>
            <a:r>
              <a:rPr lang="zh-CN" altLang="zh-CN" sz="1800" b="1" dirty="0">
                <a:latin typeface="+mn-ea"/>
              </a:rPr>
              <a:t>】</a:t>
            </a:r>
            <a:r>
              <a:rPr lang="en-US" altLang="zh-CN" sz="1800" b="1" dirty="0" err="1">
                <a:latin typeface="+mn-ea"/>
              </a:rPr>
              <a:t>css</a:t>
            </a:r>
            <a:r>
              <a:rPr lang="zh-CN" altLang="zh-CN" sz="1800" b="1" dirty="0">
                <a:latin typeface="+mn-ea"/>
              </a:rPr>
              <a:t>方法获取样式</a:t>
            </a:r>
            <a:endParaRPr lang="zh-CN" altLang="zh-CN" sz="1800" b="1" dirty="0">
              <a:latin typeface="+mn-ea"/>
            </a:endParaRPr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412" y="2245345"/>
            <a:ext cx="5487987" cy="456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988871" y="5365434"/>
            <a:ext cx="31007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000" dirty="0" smtClean="0">
                <a:solidFill>
                  <a:schemeClr val="accent3">
                    <a:lumMod val="75000"/>
                  </a:schemeClr>
                </a:solidFill>
                <a:latin typeface="+mn-ea"/>
              </a:rPr>
              <a:t>说明：</a:t>
            </a:r>
            <a:r>
              <a:rPr lang="zh-CN" altLang="zh-CN" sz="2000" dirty="0" smtClean="0">
                <a:latin typeface="+mn-ea"/>
              </a:rPr>
              <a:t>可以</a:t>
            </a:r>
            <a:r>
              <a:rPr lang="zh-CN" altLang="zh-CN" sz="2000" dirty="0">
                <a:latin typeface="+mn-ea"/>
              </a:rPr>
              <a:t>通过</a:t>
            </a:r>
            <a:r>
              <a:rPr lang="en-US" altLang="zh-CN" sz="2000" dirty="0" err="1">
                <a:latin typeface="+mn-ea"/>
              </a:rPr>
              <a:t>css</a:t>
            </a:r>
            <a:r>
              <a:rPr lang="en-US" altLang="zh-CN" sz="2000" dirty="0">
                <a:latin typeface="+mn-ea"/>
              </a:rPr>
              <a:t>()</a:t>
            </a:r>
            <a:r>
              <a:rPr lang="zh-CN" altLang="zh-CN" sz="2000" dirty="0">
                <a:latin typeface="+mn-ea"/>
              </a:rPr>
              <a:t>方法来获取样式的默认值。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0910" y="1495976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914400" fontAlgn="base">
              <a:buFont typeface="+mj-ea"/>
              <a:buAutoNum type="circleNumDbPlain"/>
              <a:defRPr/>
            </a:pP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获取样式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" grpId="0"/>
      <p:bldP spid="3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矩形 102"/>
          <p:cNvSpPr/>
          <p:nvPr/>
        </p:nvSpPr>
        <p:spPr bwMode="auto">
          <a:xfrm>
            <a:off x="478472" y="997555"/>
            <a:ext cx="60487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fontAlgn="base" hangingPunct="1">
              <a:defRPr/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37105" y="1426344"/>
            <a:ext cx="8352928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1800" dirty="0" err="1"/>
              <a:t>css</a:t>
            </a:r>
            <a:r>
              <a:rPr lang="en-US" altLang="zh-CN" sz="1800" dirty="0"/>
              <a:t>()</a:t>
            </a:r>
            <a:r>
              <a:rPr lang="zh-CN" altLang="zh-CN" sz="1800" dirty="0"/>
              <a:t>方法的参数若是由一个属性名和对应的属性值组成，中间以逗号分隔，表示设置一组样式，注意属性必须加引号，值如果是数字，可以不用跟单位和引号。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标题 5"/>
          <p:cNvSpPr txBox="1"/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2. </a:t>
            </a:r>
            <a:r>
              <a:rPr lang="en-US" altLang="zh-CN" b="1" dirty="0" err="1"/>
              <a:t>jQuery</a:t>
            </a:r>
            <a:r>
              <a:rPr lang="zh-CN" altLang="zh-CN" b="1" dirty="0"/>
              <a:t>操作元素样式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854938" y="3213770"/>
            <a:ext cx="3860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b="1" dirty="0">
                <a:latin typeface="+mn-ea"/>
              </a:rPr>
              <a:t>【案例</a:t>
            </a:r>
            <a:r>
              <a:rPr lang="en-US" altLang="zh-CN" sz="1800" b="1" dirty="0">
                <a:latin typeface="+mn-ea"/>
              </a:rPr>
              <a:t>6.2.3</a:t>
            </a:r>
            <a:r>
              <a:rPr lang="zh-CN" altLang="zh-CN" sz="1800" b="1" dirty="0">
                <a:latin typeface="+mn-ea"/>
              </a:rPr>
              <a:t>】</a:t>
            </a:r>
            <a:r>
              <a:rPr lang="en-US" altLang="zh-CN" sz="1800" b="1" dirty="0" err="1">
                <a:latin typeface="+mn-ea"/>
              </a:rPr>
              <a:t>css</a:t>
            </a:r>
            <a:r>
              <a:rPr lang="zh-CN" altLang="zh-CN" sz="1800" b="1" dirty="0">
                <a:latin typeface="+mn-ea"/>
              </a:rPr>
              <a:t>方法设置单个样式</a:t>
            </a:r>
            <a:endParaRPr lang="zh-CN" altLang="zh-CN" sz="1800" b="1" dirty="0">
              <a:latin typeface="+mn-ea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017" y="2764592"/>
            <a:ext cx="5487988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1121196" y="1620302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914400" fontAlgn="base">
              <a:buFont typeface="+mj-ea"/>
              <a:buAutoNum type="circleNumDbPlain" startAt="2"/>
              <a:defRPr/>
            </a:pP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设置单个样式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矩形 102"/>
          <p:cNvSpPr/>
          <p:nvPr/>
        </p:nvSpPr>
        <p:spPr bwMode="auto">
          <a:xfrm>
            <a:off x="478472" y="997555"/>
            <a:ext cx="60487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fontAlgn="base" hangingPunct="1">
              <a:defRPr/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26854" y="1397665"/>
            <a:ext cx="6063959" cy="937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1800" dirty="0" err="1"/>
              <a:t>css</a:t>
            </a:r>
            <a:r>
              <a:rPr lang="en-US" altLang="zh-CN" sz="1800" dirty="0"/>
              <a:t>()</a:t>
            </a:r>
            <a:r>
              <a:rPr lang="zh-CN" altLang="zh-CN" sz="1800" dirty="0"/>
              <a:t>方法的参数若是对象的形式，则可以设置多个样式。样式名和样式值用冒号隔开，样式名可以不用加引号。</a:t>
            </a:r>
            <a:endParaRPr lang="zh-CN" altLang="en-US" sz="1800" dirty="0">
              <a:sym typeface="+mn-ea"/>
            </a:endParaRPr>
          </a:p>
        </p:txBody>
      </p:sp>
      <p:sp>
        <p:nvSpPr>
          <p:cNvPr id="8" name="标题 5"/>
          <p:cNvSpPr txBox="1"/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2. </a:t>
            </a:r>
            <a:r>
              <a:rPr lang="en-US" altLang="zh-CN" b="1" dirty="0" err="1"/>
              <a:t>jQuery</a:t>
            </a:r>
            <a:r>
              <a:rPr lang="zh-CN" altLang="zh-CN" b="1" dirty="0"/>
              <a:t>操作元素样式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722686" y="2844438"/>
            <a:ext cx="3860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b="1" dirty="0">
                <a:latin typeface="+mn-ea"/>
              </a:rPr>
              <a:t>【案例</a:t>
            </a:r>
            <a:r>
              <a:rPr lang="en-US" altLang="zh-CN" sz="1800" b="1" dirty="0">
                <a:latin typeface="+mn-ea"/>
              </a:rPr>
              <a:t>6.2.4</a:t>
            </a:r>
            <a:r>
              <a:rPr lang="zh-CN" altLang="zh-CN" sz="1800" b="1" dirty="0">
                <a:latin typeface="+mn-ea"/>
              </a:rPr>
              <a:t>】</a:t>
            </a:r>
            <a:r>
              <a:rPr lang="en-US" altLang="zh-CN" sz="1800" b="1" dirty="0" err="1">
                <a:latin typeface="+mn-ea"/>
              </a:rPr>
              <a:t>css</a:t>
            </a:r>
            <a:r>
              <a:rPr lang="zh-CN" altLang="zh-CN" sz="1800" b="1" dirty="0">
                <a:latin typeface="+mn-ea"/>
              </a:rPr>
              <a:t>方法设置多个样式</a:t>
            </a:r>
            <a:endParaRPr lang="zh-CN" altLang="zh-CN" sz="1800" b="1" dirty="0">
              <a:latin typeface="+mn-ea"/>
            </a:endParaRPr>
          </a:p>
        </p:txBody>
      </p:sp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952" y="2565698"/>
            <a:ext cx="5487988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841997" y="1629594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914400" fontAlgn="base">
              <a:buFont typeface="+mj-ea"/>
              <a:buAutoNum type="circleNumDbPlain" startAt="3"/>
              <a:defRPr/>
            </a:pP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设置多个样式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" grpId="0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矩形 102"/>
          <p:cNvSpPr/>
          <p:nvPr/>
        </p:nvSpPr>
        <p:spPr bwMode="auto">
          <a:xfrm>
            <a:off x="753483" y="1175908"/>
            <a:ext cx="60487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fontAlgn="base" hangingPunct="1">
              <a:defRPr/>
            </a:pP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类操作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80953" y="1768207"/>
            <a:ext cx="9739517" cy="1387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000" b="1" u="sng" dirty="0">
                <a:solidFill>
                  <a:schemeClr val="accent3">
                    <a:lumMod val="75000"/>
                  </a:schemeClr>
                </a:solidFill>
              </a:rPr>
              <a:t>类</a:t>
            </a:r>
            <a:r>
              <a:rPr lang="zh-CN" altLang="zh-CN" sz="2000" b="1" u="sng" dirty="0" smtClean="0">
                <a:solidFill>
                  <a:schemeClr val="accent3">
                    <a:lumMod val="75000"/>
                  </a:schemeClr>
                </a:solidFill>
              </a:rPr>
              <a:t>操作</a:t>
            </a:r>
            <a:r>
              <a:rPr lang="en-US" altLang="zh-CN" sz="2000" b="1" dirty="0" smtClean="0">
                <a:solidFill>
                  <a:schemeClr val="accent3">
                    <a:lumMod val="75000"/>
                  </a:schemeClr>
                </a:solidFill>
              </a:rPr>
              <a:t>:  </a:t>
            </a:r>
            <a:r>
              <a:rPr lang="zh-CN" altLang="zh-CN" sz="2000" dirty="0" smtClean="0"/>
              <a:t>是</a:t>
            </a:r>
            <a:r>
              <a:rPr lang="zh-CN" altLang="zh-CN" sz="2000" dirty="0"/>
              <a:t>通过操作元素的类名进行元素样式操作，当元素样式比较复杂时，如果通过</a:t>
            </a:r>
            <a:r>
              <a:rPr lang="en-US" altLang="zh-CN" sz="2000" dirty="0" err="1"/>
              <a:t>css</a:t>
            </a:r>
            <a:r>
              <a:rPr lang="en-US" altLang="zh-CN" sz="2000" dirty="0"/>
              <a:t>()</a:t>
            </a:r>
            <a:r>
              <a:rPr lang="zh-CN" altLang="zh-CN" sz="2000" dirty="0"/>
              <a:t>方法实现，需要在</a:t>
            </a:r>
            <a:r>
              <a:rPr lang="en-US" altLang="zh-CN" sz="2000" dirty="0"/>
              <a:t>CSS</a:t>
            </a:r>
            <a:r>
              <a:rPr lang="zh-CN" altLang="zh-CN" sz="2000" dirty="0"/>
              <a:t>里编写很长的代码</a:t>
            </a:r>
            <a:r>
              <a:rPr lang="zh-CN" altLang="zh-CN" sz="2000" dirty="0" smtClean="0"/>
              <a:t>，而</a:t>
            </a:r>
            <a:r>
              <a:rPr lang="zh-CN" altLang="zh-CN" sz="2000" dirty="0"/>
              <a:t>通过写一个类名，把类名加上或去掉就会显得很方便</a:t>
            </a:r>
            <a:r>
              <a:rPr lang="zh-CN" altLang="zh-CN" sz="2000" dirty="0" smtClean="0"/>
              <a:t>。</a:t>
            </a:r>
            <a:r>
              <a:rPr lang="zh-CN" altLang="zh-CN" sz="2000" dirty="0"/>
              <a:t>语法</a:t>
            </a:r>
            <a:r>
              <a:rPr lang="zh-CN" altLang="en-US" sz="2000" dirty="0"/>
              <a:t>格式</a:t>
            </a:r>
            <a:r>
              <a:rPr lang="zh-CN" altLang="zh-CN" sz="2000" dirty="0"/>
              <a:t>如下</a:t>
            </a:r>
            <a:r>
              <a:rPr lang="zh-CN" altLang="en-US" sz="2000" dirty="0" smtClean="0"/>
              <a:t>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标题 5"/>
          <p:cNvSpPr txBox="1"/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2. </a:t>
            </a:r>
            <a:r>
              <a:rPr lang="en-US" altLang="zh-CN" b="1" dirty="0" err="1"/>
              <a:t>jQuery</a:t>
            </a:r>
            <a:r>
              <a:rPr lang="zh-CN" altLang="zh-CN" b="1" dirty="0"/>
              <a:t>操作元素样式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1342678" y="3429794"/>
            <a:ext cx="77048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zh-CN" sz="2000" dirty="0" smtClean="0"/>
              <a:t>添加类：</a:t>
            </a:r>
            <a:r>
              <a:rPr lang="en-US" altLang="zh-CN" sz="20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$(selector).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addClass</a:t>
            </a:r>
            <a:r>
              <a:rPr lang="en-US" altLang="zh-CN" sz="20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sz="2000" i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className</a:t>
            </a:r>
            <a:r>
              <a:rPr lang="en-US" altLang="zh-CN" sz="20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altLang="zh-CN" sz="2000" i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zh-CN" sz="2000" dirty="0" smtClean="0"/>
              <a:t>移</a:t>
            </a:r>
            <a:r>
              <a:rPr lang="zh-CN" altLang="zh-CN" sz="2000" dirty="0"/>
              <a:t>除类：</a:t>
            </a:r>
            <a:r>
              <a:rPr lang="en-US" altLang="zh-CN" sz="20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$(selector).</a:t>
            </a:r>
            <a:r>
              <a:rPr lang="en-US" altLang="zh-CN" sz="20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removeClass</a:t>
            </a:r>
            <a:r>
              <a:rPr lang="en-US" altLang="zh-CN" sz="20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sz="20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className</a:t>
            </a:r>
            <a:r>
              <a:rPr lang="en-US" altLang="zh-CN" sz="20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altLang="zh-CN" sz="20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zh-CN" sz="2000" dirty="0"/>
              <a:t>切换类：</a:t>
            </a:r>
            <a:r>
              <a:rPr lang="en-US" altLang="zh-CN" sz="20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$(selector).</a:t>
            </a:r>
            <a:r>
              <a:rPr lang="en-US" altLang="zh-CN" sz="20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toggleClass</a:t>
            </a:r>
            <a:r>
              <a:rPr lang="en-US" altLang="zh-CN" sz="20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sz="20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className,switch</a:t>
            </a:r>
            <a:r>
              <a:rPr lang="en-US" altLang="zh-CN" sz="20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altLang="zh-CN" sz="20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59502" y="3645817"/>
            <a:ext cx="2455160" cy="990015"/>
          </a:xfrm>
          <a:prstGeom prst="rect">
            <a:avLst/>
          </a:prstGeom>
          <a:ln w="19050">
            <a:solidFill>
              <a:srgbClr val="0070C0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000" dirty="0" smtClean="0">
                <a:latin typeface="+mn-ea"/>
              </a:rPr>
              <a:t> </a:t>
            </a:r>
            <a:r>
              <a:rPr lang="en-US" altLang="zh-CN" sz="2000" dirty="0" err="1" smtClean="0">
                <a:latin typeface="+mn-ea"/>
              </a:rPr>
              <a:t>className</a:t>
            </a:r>
            <a:r>
              <a:rPr lang="zh-CN" altLang="zh-CN" sz="2000" dirty="0">
                <a:latin typeface="+mn-ea"/>
              </a:rPr>
              <a:t>表示要添加或删除的类名。</a:t>
            </a:r>
            <a:endParaRPr lang="en-US" altLang="zh-CN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矩形 102"/>
          <p:cNvSpPr/>
          <p:nvPr/>
        </p:nvSpPr>
        <p:spPr bwMode="auto">
          <a:xfrm>
            <a:off x="478472" y="997555"/>
            <a:ext cx="60487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fontAlgn="base" hangingPunct="1">
              <a:defRPr/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4009" y="2011253"/>
            <a:ext cx="5165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dirty="0"/>
              <a:t>可以向被选择的元素添加一个或多个类名。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标题 5"/>
          <p:cNvSpPr txBox="1"/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2. </a:t>
            </a:r>
            <a:r>
              <a:rPr lang="en-US" altLang="zh-CN" b="1" dirty="0" err="1"/>
              <a:t>jQuery</a:t>
            </a:r>
            <a:r>
              <a:rPr lang="zh-CN" altLang="zh-CN" b="1" dirty="0"/>
              <a:t>操作元素样式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1182776" y="3141762"/>
            <a:ext cx="3847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b="1" dirty="0">
                <a:latin typeface="+mn-ea"/>
              </a:rPr>
              <a:t>【案例</a:t>
            </a:r>
            <a:r>
              <a:rPr lang="en-US" altLang="zh-CN" sz="1800" b="1" dirty="0">
                <a:latin typeface="+mn-ea"/>
              </a:rPr>
              <a:t>6.2.5</a:t>
            </a:r>
            <a:r>
              <a:rPr lang="zh-CN" altLang="zh-CN" sz="1800" b="1" dirty="0">
                <a:latin typeface="+mn-ea"/>
              </a:rPr>
              <a:t>】</a:t>
            </a:r>
            <a:r>
              <a:rPr lang="en-US" altLang="zh-CN" sz="1800" b="1" dirty="0" err="1">
                <a:latin typeface="+mn-ea"/>
              </a:rPr>
              <a:t>addClass</a:t>
            </a:r>
            <a:r>
              <a:rPr lang="zh-CN" altLang="zh-CN" sz="1800" b="1" dirty="0">
                <a:latin typeface="+mn-ea"/>
              </a:rPr>
              <a:t>方法添加类</a:t>
            </a:r>
            <a:endParaRPr lang="zh-CN" altLang="zh-CN" sz="1800" b="1" dirty="0">
              <a:latin typeface="+mn-ea"/>
            </a:endParaRPr>
          </a:p>
        </p:txBody>
      </p:sp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834" y="875457"/>
            <a:ext cx="5487988" cy="615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021865" y="1557586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914400" fontAlgn="base">
              <a:buFont typeface="+mj-ea"/>
              <a:buAutoNum type="circleNumDbPlain"/>
              <a:defRPr/>
            </a:pP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addClass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添加类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3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矩形 102"/>
          <p:cNvSpPr/>
          <p:nvPr/>
        </p:nvSpPr>
        <p:spPr bwMode="auto">
          <a:xfrm>
            <a:off x="478472" y="997555"/>
            <a:ext cx="60487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fontAlgn="base" hangingPunct="1">
              <a:defRPr/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54646" y="1969842"/>
            <a:ext cx="4281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dirty="0"/>
              <a:t>可以从被选择的元素移除一个或多个类。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标题 5"/>
          <p:cNvSpPr txBox="1"/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2. </a:t>
            </a:r>
            <a:r>
              <a:rPr lang="en-US" altLang="zh-CN" b="1" dirty="0" err="1"/>
              <a:t>jQuery</a:t>
            </a:r>
            <a:r>
              <a:rPr lang="zh-CN" altLang="zh-CN" b="1" dirty="0"/>
              <a:t>操作元素样式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766614" y="2967335"/>
            <a:ext cx="4281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b="1" dirty="0">
                <a:latin typeface="+mn-ea"/>
              </a:rPr>
              <a:t>【案例</a:t>
            </a:r>
            <a:r>
              <a:rPr lang="en-US" altLang="zh-CN" sz="1800" b="1" dirty="0">
                <a:latin typeface="+mn-ea"/>
              </a:rPr>
              <a:t>6.2.6</a:t>
            </a:r>
            <a:r>
              <a:rPr lang="zh-CN" altLang="zh-CN" sz="1800" b="1" dirty="0">
                <a:latin typeface="+mn-ea"/>
              </a:rPr>
              <a:t>】</a:t>
            </a:r>
            <a:r>
              <a:rPr lang="en-US" altLang="zh-CN" sz="1800" b="1" dirty="0" err="1">
                <a:latin typeface="+mn-ea"/>
              </a:rPr>
              <a:t>removeClass</a:t>
            </a:r>
            <a:r>
              <a:rPr lang="zh-CN" altLang="zh-CN" sz="1800" b="1" dirty="0">
                <a:latin typeface="+mn-ea"/>
              </a:rPr>
              <a:t>方法移除类</a:t>
            </a:r>
            <a:endParaRPr lang="zh-CN" altLang="zh-CN" sz="1800" b="1" dirty="0">
              <a:latin typeface="+mn-ea"/>
            </a:endParaRPr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00" y="309563"/>
            <a:ext cx="6200378" cy="6550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</p:pic>
      <p:sp>
        <p:nvSpPr>
          <p:cNvPr id="5" name="矩形 4"/>
          <p:cNvSpPr/>
          <p:nvPr/>
        </p:nvSpPr>
        <p:spPr>
          <a:xfrm>
            <a:off x="982638" y="1475847"/>
            <a:ext cx="2862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914400" fontAlgn="base">
              <a:buFont typeface="+mj-ea"/>
              <a:buAutoNum type="circleNumDbPlain" startAt="2"/>
              <a:defRPr/>
            </a:pP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removeClass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移除类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3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矩形 102"/>
          <p:cNvSpPr/>
          <p:nvPr/>
        </p:nvSpPr>
        <p:spPr bwMode="auto">
          <a:xfrm>
            <a:off x="478472" y="997555"/>
            <a:ext cx="60487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fontAlgn="base" hangingPunct="1">
              <a:defRPr/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6080" y="2133650"/>
            <a:ext cx="51652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dirty="0"/>
              <a:t>用来为元素添加或移除某个类，如果类不存在，就添加该类，如果类存在，就移除该类，即在两种状态间进行切换。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标题 5"/>
          <p:cNvSpPr txBox="1"/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2. </a:t>
            </a:r>
            <a:r>
              <a:rPr lang="en-US" altLang="zh-CN" b="1" dirty="0" err="1"/>
              <a:t>jQuery</a:t>
            </a:r>
            <a:r>
              <a:rPr lang="zh-CN" altLang="zh-CN" b="1" dirty="0"/>
              <a:t>操作元素样式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910630" y="3584574"/>
            <a:ext cx="416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800" b="1" dirty="0">
                <a:latin typeface="+mn-ea"/>
              </a:rPr>
              <a:t>【案例</a:t>
            </a:r>
            <a:r>
              <a:rPr lang="en-US" altLang="zh-CN" sz="1800" b="1" dirty="0">
                <a:latin typeface="+mn-ea"/>
              </a:rPr>
              <a:t>6.2.7</a:t>
            </a:r>
            <a:r>
              <a:rPr lang="zh-CN" altLang="zh-CN" sz="1800" b="1" dirty="0">
                <a:latin typeface="+mn-ea"/>
              </a:rPr>
              <a:t>】</a:t>
            </a:r>
            <a:r>
              <a:rPr lang="en-US" altLang="zh-CN" sz="1800" b="1" dirty="0" err="1">
                <a:latin typeface="+mn-ea"/>
              </a:rPr>
              <a:t>toggleClass</a:t>
            </a:r>
            <a:r>
              <a:rPr lang="zh-CN" altLang="zh-CN" sz="1800" b="1" dirty="0">
                <a:latin typeface="+mn-ea"/>
              </a:rPr>
              <a:t>方法切换类</a:t>
            </a:r>
            <a:endParaRPr lang="zh-CN" altLang="zh-CN" sz="1800" b="1" dirty="0">
              <a:latin typeface="+mn-ea"/>
            </a:endParaRPr>
          </a:p>
        </p:txBody>
      </p: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30" y="507206"/>
            <a:ext cx="5487988" cy="6154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</p:pic>
      <p:sp>
        <p:nvSpPr>
          <p:cNvPr id="5" name="矩形 4"/>
          <p:cNvSpPr/>
          <p:nvPr/>
        </p:nvSpPr>
        <p:spPr>
          <a:xfrm>
            <a:off x="910630" y="1629594"/>
            <a:ext cx="2746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914400" fontAlgn="base">
              <a:buFont typeface="+mj-ea"/>
              <a:buAutoNum type="circleNumDbPlain" startAt="3"/>
              <a:defRPr/>
            </a:pP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toggleClass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切换类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3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3</a:t>
            </a:r>
            <a:r>
              <a:rPr lang="en-US" altLang="zh-CN" b="1" dirty="0"/>
              <a:t>. </a:t>
            </a:r>
            <a:r>
              <a:rPr lang="en-US" altLang="zh-CN" b="1" dirty="0" err="1"/>
              <a:t>jQuery</a:t>
            </a:r>
            <a:r>
              <a:rPr lang="zh-CN" altLang="zh-CN" b="1" dirty="0"/>
              <a:t>操作元素属性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 bwMode="auto">
          <a:xfrm>
            <a:off x="838622" y="1189556"/>
            <a:ext cx="60487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prop()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98662" y="1749753"/>
            <a:ext cx="9865096" cy="944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   </a:t>
            </a:r>
            <a:r>
              <a:rPr lang="zh-CN" altLang="zh-CN" sz="2000" dirty="0" smtClean="0">
                <a:latin typeface="+mn-ea"/>
                <a:cs typeface="Times New Roman" panose="02020603050405020304" pitchFamily="18" charset="0"/>
              </a:rPr>
              <a:t>用来</a:t>
            </a:r>
            <a:r>
              <a:rPr lang="zh-CN" altLang="zh-CN" sz="2000" dirty="0">
                <a:latin typeface="+mn-ea"/>
                <a:cs typeface="Times New Roman" panose="02020603050405020304" pitchFamily="18" charset="0"/>
              </a:rPr>
              <a:t>设置或获取元素的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固有属性值</a:t>
            </a:r>
            <a:r>
              <a:rPr lang="zh-CN" altLang="zh-CN" sz="2000" dirty="0">
                <a:latin typeface="+mn-ea"/>
                <a:cs typeface="Times New Roman" panose="02020603050405020304" pitchFamily="18" charset="0"/>
              </a:rPr>
              <a:t>。元素固有属性是指元素本身自带的属性，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比如 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a 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的 </a:t>
            </a:r>
            <a:r>
              <a:rPr lang="en-US" altLang="zh-CN" sz="2000" dirty="0" err="1">
                <a:latin typeface="+mn-ea"/>
                <a:cs typeface="Times New Roman" panose="02020603050405020304" pitchFamily="18" charset="0"/>
              </a:rPr>
              <a:t>href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target 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属性，再比如</a:t>
            </a:r>
            <a:r>
              <a:rPr lang="en-US" altLang="zh-CN" sz="2000" dirty="0" err="1">
                <a:latin typeface="+mn-ea"/>
                <a:cs typeface="Times New Roman" panose="02020603050405020304" pitchFamily="18" charset="0"/>
              </a:rPr>
              <a:t>img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标签的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width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height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>
                <a:latin typeface="+mn-ea"/>
                <a:cs typeface="Times New Roman" panose="02020603050405020304" pitchFamily="18" charset="0"/>
              </a:rPr>
              <a:t>src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alt 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等</a:t>
            </a:r>
            <a:r>
              <a:rPr lang="zh-CN" altLang="zh-CN" sz="2000" dirty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61478" y="3492753"/>
            <a:ext cx="8496944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000" dirty="0" smtClean="0">
                <a:latin typeface="+mn-ea"/>
              </a:rPr>
              <a:t>prop</a:t>
            </a:r>
            <a:r>
              <a:rPr lang="en-US" altLang="zh-CN" sz="2000" dirty="0">
                <a:latin typeface="+mn-ea"/>
              </a:rPr>
              <a:t>()</a:t>
            </a:r>
            <a:r>
              <a:rPr lang="zh-CN" altLang="zh-CN" sz="2000" dirty="0">
                <a:latin typeface="+mn-ea"/>
              </a:rPr>
              <a:t>方法</a:t>
            </a:r>
            <a:r>
              <a:rPr lang="zh-CN" altLang="zh-CN" sz="2000" dirty="0">
                <a:solidFill>
                  <a:srgbClr val="0070C0"/>
                </a:solidFill>
                <a:latin typeface="+mn-ea"/>
              </a:rPr>
              <a:t>获取</a:t>
            </a:r>
            <a:r>
              <a:rPr lang="zh-CN" altLang="zh-CN" sz="2000" dirty="0">
                <a:latin typeface="+mn-ea"/>
              </a:rPr>
              <a:t>属性值语法</a:t>
            </a:r>
            <a:r>
              <a:rPr lang="zh-CN" altLang="zh-CN" sz="2000" dirty="0" smtClean="0">
                <a:latin typeface="+mn-ea"/>
              </a:rPr>
              <a:t>：</a:t>
            </a:r>
            <a:r>
              <a:rPr lang="en-US" altLang="zh-CN" sz="2000" i="1" dirty="0" smtClean="0">
                <a:solidFill>
                  <a:srgbClr val="FF0000"/>
                </a:solidFill>
                <a:latin typeface="+mn-ea"/>
              </a:rPr>
              <a:t>$(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selector).prop("</a:t>
            </a:r>
            <a:r>
              <a:rPr lang="zh-CN" altLang="zh-CN" sz="2000" i="1" dirty="0">
                <a:solidFill>
                  <a:srgbClr val="FF0000"/>
                </a:solidFill>
                <a:latin typeface="+mn-ea"/>
              </a:rPr>
              <a:t>属性名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")</a:t>
            </a:r>
            <a:endParaRPr lang="zh-CN" altLang="zh-CN" sz="20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ts val="3500"/>
              </a:lnSpc>
            </a:pPr>
            <a:r>
              <a:rPr lang="en-US" altLang="zh-CN" sz="2000" dirty="0">
                <a:latin typeface="+mn-ea"/>
              </a:rPr>
              <a:t>prop()</a:t>
            </a:r>
            <a:r>
              <a:rPr lang="zh-CN" altLang="zh-CN" sz="2000" dirty="0">
                <a:latin typeface="+mn-ea"/>
              </a:rPr>
              <a:t>方法</a:t>
            </a:r>
            <a:r>
              <a:rPr lang="zh-CN" altLang="zh-CN" sz="2000" dirty="0">
                <a:solidFill>
                  <a:srgbClr val="0070C0"/>
                </a:solidFill>
                <a:latin typeface="+mn-ea"/>
              </a:rPr>
              <a:t>设置</a:t>
            </a:r>
            <a:r>
              <a:rPr lang="zh-CN" altLang="zh-CN" sz="2000" dirty="0">
                <a:latin typeface="+mn-ea"/>
              </a:rPr>
              <a:t>属性值语法</a:t>
            </a:r>
            <a:r>
              <a:rPr lang="zh-CN" altLang="zh-CN" sz="2000" dirty="0" smtClean="0">
                <a:latin typeface="+mn-ea"/>
              </a:rPr>
              <a:t>：</a:t>
            </a:r>
            <a:r>
              <a:rPr lang="en-US" altLang="zh-CN" sz="2000" i="1" dirty="0" smtClean="0">
                <a:solidFill>
                  <a:srgbClr val="FF0000"/>
                </a:solidFill>
                <a:latin typeface="+mn-ea"/>
              </a:rPr>
              <a:t>$(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selector).prop("</a:t>
            </a:r>
            <a:r>
              <a:rPr lang="zh-CN" altLang="zh-CN" sz="2000" i="1" dirty="0" smtClean="0">
                <a:solidFill>
                  <a:srgbClr val="FF0000"/>
                </a:solidFill>
                <a:latin typeface="+mn-ea"/>
              </a:rPr>
              <a:t>属性</a:t>
            </a:r>
            <a:r>
              <a:rPr lang="zh-CN" altLang="en-US" sz="2000" i="1" dirty="0">
                <a:solidFill>
                  <a:srgbClr val="FF0000"/>
                </a:solidFill>
                <a:latin typeface="+mn-ea"/>
              </a:rPr>
              <a:t>名</a:t>
            </a:r>
            <a:r>
              <a:rPr lang="en-US" altLang="zh-CN" sz="2000" i="1" dirty="0" smtClean="0">
                <a:solidFill>
                  <a:srgbClr val="FF0000"/>
                </a:solidFill>
                <a:latin typeface="+mn-ea"/>
              </a:rPr>
              <a:t>", 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"</a:t>
            </a:r>
            <a:r>
              <a:rPr lang="zh-CN" altLang="zh-CN" sz="2000" i="1" dirty="0">
                <a:solidFill>
                  <a:srgbClr val="FF0000"/>
                </a:solidFill>
                <a:latin typeface="+mn-ea"/>
              </a:rPr>
              <a:t>属性值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")</a:t>
            </a:r>
            <a:endParaRPr lang="zh-CN" altLang="zh-CN" sz="2000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3</a:t>
            </a:r>
            <a:r>
              <a:rPr lang="en-US" altLang="zh-CN" b="1" dirty="0"/>
              <a:t>. </a:t>
            </a:r>
            <a:r>
              <a:rPr lang="en-US" altLang="zh-CN" b="1" dirty="0" err="1"/>
              <a:t>jQuery</a:t>
            </a:r>
            <a:r>
              <a:rPr lang="zh-CN" altLang="zh-CN" b="1" dirty="0"/>
              <a:t>操作元素属性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 bwMode="auto">
          <a:xfrm>
            <a:off x="838622" y="1189556"/>
            <a:ext cx="60487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prop()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86694" y="1989634"/>
            <a:ext cx="3378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b="1" dirty="0">
                <a:latin typeface="+mn-ea"/>
              </a:rPr>
              <a:t>【案例</a:t>
            </a:r>
            <a:r>
              <a:rPr lang="en-US" altLang="zh-CN" sz="1800" b="1" dirty="0">
                <a:latin typeface="+mn-ea"/>
              </a:rPr>
              <a:t>6.2.8</a:t>
            </a:r>
            <a:r>
              <a:rPr lang="zh-CN" altLang="zh-CN" sz="1800" b="1" dirty="0">
                <a:latin typeface="+mn-ea"/>
              </a:rPr>
              <a:t>】</a:t>
            </a:r>
            <a:r>
              <a:rPr lang="en-US" altLang="zh-CN" sz="1800" b="1" dirty="0">
                <a:latin typeface="+mn-ea"/>
              </a:rPr>
              <a:t>prop</a:t>
            </a:r>
            <a:r>
              <a:rPr lang="zh-CN" altLang="zh-CN" sz="1800" b="1" dirty="0">
                <a:latin typeface="+mn-ea"/>
              </a:rPr>
              <a:t>方法的使用</a:t>
            </a:r>
            <a:endParaRPr lang="zh-CN" altLang="zh-CN" sz="1800" b="1" dirty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842" y="2565698"/>
            <a:ext cx="5487987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3</a:t>
            </a:r>
            <a:r>
              <a:rPr lang="en-US" altLang="zh-CN" b="1" dirty="0"/>
              <a:t>. </a:t>
            </a:r>
            <a:r>
              <a:rPr lang="en-US" altLang="zh-CN" b="1" dirty="0" err="1"/>
              <a:t>jQuery</a:t>
            </a:r>
            <a:r>
              <a:rPr lang="zh-CN" altLang="zh-CN" b="1" dirty="0"/>
              <a:t>操作元素属性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 bwMode="auto">
          <a:xfrm>
            <a:off x="838622" y="1189556"/>
            <a:ext cx="60487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attr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2638" y="1875064"/>
            <a:ext cx="10225136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000" dirty="0" err="1"/>
              <a:t>attr</a:t>
            </a:r>
            <a:r>
              <a:rPr lang="en-US" altLang="zh-CN" sz="2000" dirty="0"/>
              <a:t>()</a:t>
            </a:r>
            <a:r>
              <a:rPr lang="zh-CN" altLang="zh-CN" sz="2000" dirty="0"/>
              <a:t>用来设置或获取元素的</a:t>
            </a:r>
            <a:r>
              <a:rPr lang="zh-CN" altLang="zh-CN" sz="2000" dirty="0">
                <a:solidFill>
                  <a:srgbClr val="FF0000"/>
                </a:solidFill>
              </a:rPr>
              <a:t>自定义属性</a:t>
            </a:r>
            <a:r>
              <a:rPr lang="zh-CN" altLang="zh-CN" sz="2000" dirty="0"/>
              <a:t>，自定义属性是指用户给元素添加的非固有属性。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486694" y="3429000"/>
            <a:ext cx="9289032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000" dirty="0" err="1" smtClean="0"/>
              <a:t>attr</a:t>
            </a:r>
            <a:r>
              <a:rPr lang="en-US" altLang="zh-CN" sz="2000" dirty="0"/>
              <a:t>()</a:t>
            </a:r>
            <a:r>
              <a:rPr lang="zh-CN" altLang="zh-CN" sz="2000" dirty="0"/>
              <a:t>方法</a:t>
            </a:r>
            <a:r>
              <a:rPr lang="zh-CN" altLang="zh-CN" sz="2000" dirty="0">
                <a:solidFill>
                  <a:srgbClr val="0070C0"/>
                </a:solidFill>
              </a:rPr>
              <a:t>获取</a:t>
            </a:r>
            <a:r>
              <a:rPr lang="zh-CN" altLang="zh-CN" sz="2000" dirty="0"/>
              <a:t>属性值语法：</a:t>
            </a:r>
            <a:r>
              <a:rPr lang="en-US" altLang="zh-CN" sz="2000" dirty="0"/>
              <a:t> 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$(selector).</a:t>
            </a:r>
            <a:r>
              <a:rPr lang="en-US" altLang="zh-CN" sz="2000" i="1" dirty="0" err="1">
                <a:solidFill>
                  <a:srgbClr val="FF0000"/>
                </a:solidFill>
                <a:latin typeface="+mn-ea"/>
              </a:rPr>
              <a:t>attr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("</a:t>
            </a:r>
            <a:r>
              <a:rPr lang="zh-CN" altLang="zh-CN" sz="2000" i="1" dirty="0">
                <a:solidFill>
                  <a:srgbClr val="FF0000"/>
                </a:solidFill>
                <a:latin typeface="+mn-ea"/>
              </a:rPr>
              <a:t>属性名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")</a:t>
            </a:r>
            <a:endParaRPr lang="zh-CN" altLang="zh-CN" sz="2000" i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ts val="3500"/>
              </a:lnSpc>
            </a:pPr>
            <a:r>
              <a:rPr lang="en-US" altLang="zh-CN" sz="2000" dirty="0" err="1"/>
              <a:t>attr</a:t>
            </a:r>
            <a:r>
              <a:rPr lang="en-US" altLang="zh-CN" sz="2000" dirty="0"/>
              <a:t>()</a:t>
            </a:r>
            <a:r>
              <a:rPr lang="zh-CN" altLang="zh-CN" sz="2000" dirty="0"/>
              <a:t>方法</a:t>
            </a:r>
            <a:r>
              <a:rPr lang="zh-CN" altLang="zh-CN" sz="2000" dirty="0">
                <a:solidFill>
                  <a:srgbClr val="0070C0"/>
                </a:solidFill>
              </a:rPr>
              <a:t>设置</a:t>
            </a:r>
            <a:r>
              <a:rPr lang="zh-CN" altLang="zh-CN" sz="2000" dirty="0"/>
              <a:t>属性值语法：</a:t>
            </a:r>
            <a:r>
              <a:rPr lang="en-US" altLang="zh-CN" sz="2000" dirty="0"/>
              <a:t> 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$(selector).</a:t>
            </a:r>
            <a:r>
              <a:rPr lang="en-US" altLang="zh-CN" sz="2000" i="1" dirty="0" err="1">
                <a:solidFill>
                  <a:srgbClr val="FF0000"/>
                </a:solidFill>
                <a:latin typeface="+mn-ea"/>
              </a:rPr>
              <a:t>attr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("</a:t>
            </a:r>
            <a:r>
              <a:rPr lang="zh-CN" altLang="zh-CN" sz="2000" i="1" dirty="0">
                <a:solidFill>
                  <a:srgbClr val="FF0000"/>
                </a:solidFill>
                <a:latin typeface="+mn-ea"/>
              </a:rPr>
              <a:t>属性名</a:t>
            </a:r>
            <a:r>
              <a:rPr lang="en-US" altLang="zh-CN" sz="2000" i="1" dirty="0" smtClean="0">
                <a:solidFill>
                  <a:srgbClr val="FF0000"/>
                </a:solidFill>
                <a:latin typeface="+mn-ea"/>
              </a:rPr>
              <a:t>", 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"</a:t>
            </a:r>
            <a:r>
              <a:rPr lang="zh-CN" altLang="zh-CN" sz="2000" i="1" dirty="0">
                <a:solidFill>
                  <a:srgbClr val="FF0000"/>
                </a:solidFill>
                <a:latin typeface="+mn-ea"/>
              </a:rPr>
              <a:t>属性值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")</a:t>
            </a:r>
            <a:endParaRPr lang="zh-CN" altLang="zh-CN" sz="2000" i="1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1</a:t>
            </a:r>
            <a:r>
              <a:rPr lang="en-US" altLang="zh-CN" b="1" dirty="0"/>
              <a:t>. </a:t>
            </a:r>
            <a:r>
              <a:rPr lang="en-US" altLang="zh-CN" b="1" dirty="0" err="1"/>
              <a:t>jQuery</a:t>
            </a:r>
            <a:r>
              <a:rPr lang="zh-CN" altLang="en-US" b="1" dirty="0"/>
              <a:t>概述</a:t>
            </a:r>
            <a:endParaRPr lang="zh-CN" altLang="en-US" sz="2800" b="1" dirty="0"/>
          </a:p>
        </p:txBody>
      </p:sp>
      <p:sp>
        <p:nvSpPr>
          <p:cNvPr id="103" name="矩形 102"/>
          <p:cNvSpPr/>
          <p:nvPr/>
        </p:nvSpPr>
        <p:spPr bwMode="auto">
          <a:xfrm>
            <a:off x="478472" y="1197610"/>
            <a:ext cx="508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defRPr/>
            </a:pP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的功能和优势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42678" y="2397976"/>
            <a:ext cx="4414716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800" dirty="0"/>
              <a:t>轻量级代码</a:t>
            </a:r>
            <a:r>
              <a:rPr lang="zh-CN" altLang="zh-CN" sz="1800" dirty="0" smtClean="0"/>
              <a:t>库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像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 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那样访问和操作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DOM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 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控制页面外观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简化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JavaScript 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代码操作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800" dirty="0"/>
              <a:t>出色的浏览器兼容性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处理更加容易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各种动画效果使用方便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Ajax 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技术更加完美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大量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插件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自行扩展功能插件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1802" y="1845618"/>
            <a:ext cx="10211435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300355" eaLnBrk="0" hangingPunct="0">
              <a:lnSpc>
                <a:spcPts val="3500"/>
              </a:lnSpc>
              <a:tabLst>
                <a:tab pos="457200" algn="l"/>
              </a:tabLst>
              <a:defRPr/>
            </a:pP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jQuery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JavaScript 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封装的库</a:t>
            </a:r>
            <a:r>
              <a:rPr lang="zh-CN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，主要</a:t>
            </a:r>
            <a:r>
              <a:rPr lang="zh-CN" altLang="zh-CN" sz="2000" b="1" u="sng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</a:t>
            </a:r>
            <a:r>
              <a:rPr lang="zh-CN" altLang="en-US" sz="2000" b="1" u="sng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和优势</a:t>
            </a:r>
            <a:r>
              <a:rPr lang="zh-CN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以下几点：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5" name="Picture 1" descr="C:\Users\Administrator\AppData\Roaming\Tencent\Users\27898063\QQ\WinTemp\RichOle\IWK1@BNZ_KQKE$~MB7U8TLW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310" y="2826315"/>
            <a:ext cx="2232248" cy="235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3</a:t>
            </a:r>
            <a:r>
              <a:rPr lang="en-US" altLang="zh-CN" b="1" dirty="0"/>
              <a:t>. </a:t>
            </a:r>
            <a:r>
              <a:rPr lang="en-US" altLang="zh-CN" b="1" dirty="0" err="1"/>
              <a:t>jQuery</a:t>
            </a:r>
            <a:r>
              <a:rPr lang="zh-CN" altLang="zh-CN" b="1" dirty="0"/>
              <a:t>操作元素属性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 bwMode="auto">
          <a:xfrm>
            <a:off x="838622" y="1189556"/>
            <a:ext cx="60487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attr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58702" y="1830809"/>
            <a:ext cx="3244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b="1" dirty="0">
                <a:latin typeface="+mn-ea"/>
              </a:rPr>
              <a:t>【案例</a:t>
            </a:r>
            <a:r>
              <a:rPr lang="en-US" altLang="zh-CN" sz="1800" b="1" dirty="0">
                <a:latin typeface="+mn-ea"/>
              </a:rPr>
              <a:t>6.2.9</a:t>
            </a:r>
            <a:r>
              <a:rPr lang="zh-CN" altLang="zh-CN" sz="1800" b="1" dirty="0">
                <a:latin typeface="+mn-ea"/>
              </a:rPr>
              <a:t>】</a:t>
            </a:r>
            <a:r>
              <a:rPr lang="en-US" altLang="zh-CN" sz="1800" b="1" dirty="0" err="1">
                <a:latin typeface="+mn-ea"/>
              </a:rPr>
              <a:t>attr</a:t>
            </a:r>
            <a:r>
              <a:rPr lang="zh-CN" altLang="zh-CN" sz="1800" b="1" dirty="0">
                <a:latin typeface="+mn-ea"/>
              </a:rPr>
              <a:t>方法的使用</a:t>
            </a:r>
            <a:endParaRPr lang="zh-CN" altLang="zh-CN" sz="1800" b="1" dirty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46" y="2349674"/>
            <a:ext cx="6408712" cy="4410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3</a:t>
            </a:r>
            <a:r>
              <a:rPr lang="en-US" altLang="zh-CN" b="1" dirty="0"/>
              <a:t>. </a:t>
            </a:r>
            <a:r>
              <a:rPr lang="en-US" altLang="zh-CN" b="1" dirty="0" err="1"/>
              <a:t>jQuery</a:t>
            </a:r>
            <a:r>
              <a:rPr lang="zh-CN" altLang="zh-CN" b="1" dirty="0"/>
              <a:t>操作元素属性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 bwMode="auto">
          <a:xfrm>
            <a:off x="838622" y="1189556"/>
            <a:ext cx="60487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data()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2638" y="1875064"/>
            <a:ext cx="9793088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000" dirty="0"/>
              <a:t>用来在指定的元素上存取数据，数据保存在内存中，并不会修改</a:t>
            </a:r>
            <a:r>
              <a:rPr lang="en-US" altLang="zh-CN" sz="2000" dirty="0"/>
              <a:t>DOM</a:t>
            </a:r>
            <a:r>
              <a:rPr lang="zh-CN" altLang="zh-CN" sz="2000" dirty="0"/>
              <a:t>元素结构；一旦页面刷新，之前存放的数据都将被移除</a:t>
            </a:r>
            <a:r>
              <a:rPr lang="zh-CN" altLang="zh-CN" sz="2000" dirty="0" smtClean="0"/>
              <a:t>。</a:t>
            </a:r>
            <a:r>
              <a:rPr lang="zh-CN" altLang="en-US" sz="2000" dirty="0" smtClean="0"/>
              <a:t>语法如下。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486694" y="3429000"/>
            <a:ext cx="9289032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000" dirty="0" smtClean="0"/>
              <a:t>data</a:t>
            </a:r>
            <a:r>
              <a:rPr lang="en-US" altLang="zh-CN" sz="2000" dirty="0"/>
              <a:t>()</a:t>
            </a:r>
            <a:r>
              <a:rPr lang="zh-CN" altLang="zh-CN" sz="2000" dirty="0"/>
              <a:t>方法</a:t>
            </a:r>
            <a:r>
              <a:rPr lang="zh-CN" altLang="zh-CN" sz="2000" dirty="0" smtClean="0">
                <a:solidFill>
                  <a:srgbClr val="0070C0"/>
                </a:solidFill>
              </a:rPr>
              <a:t>获取</a:t>
            </a:r>
            <a:r>
              <a:rPr lang="zh-CN" altLang="en-US" sz="2000" dirty="0"/>
              <a:t>数据</a:t>
            </a:r>
            <a:r>
              <a:rPr lang="zh-CN" altLang="zh-CN" sz="2000" dirty="0"/>
              <a:t>值语法：</a:t>
            </a:r>
            <a:r>
              <a:rPr lang="en-US" altLang="zh-CN" sz="2000" dirty="0"/>
              <a:t> 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$(selector).data("</a:t>
            </a:r>
            <a:r>
              <a:rPr lang="zh-CN" altLang="zh-CN" sz="2000" i="1" dirty="0">
                <a:solidFill>
                  <a:srgbClr val="FF0000"/>
                </a:solidFill>
                <a:latin typeface="+mn-ea"/>
              </a:rPr>
              <a:t>数据名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")</a:t>
            </a:r>
            <a:endParaRPr lang="zh-CN" altLang="zh-CN" sz="2000" i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ts val="3500"/>
              </a:lnSpc>
            </a:pPr>
            <a:r>
              <a:rPr lang="en-US" altLang="zh-CN" sz="2000" dirty="0"/>
              <a:t>data()</a:t>
            </a:r>
            <a:r>
              <a:rPr lang="zh-CN" altLang="zh-CN" sz="2000" dirty="0"/>
              <a:t>方法</a:t>
            </a:r>
            <a:r>
              <a:rPr lang="zh-CN" altLang="zh-CN" sz="2000" dirty="0" smtClean="0">
                <a:solidFill>
                  <a:srgbClr val="0070C0"/>
                </a:solidFill>
              </a:rPr>
              <a:t>设置</a:t>
            </a:r>
            <a:r>
              <a:rPr lang="zh-CN" altLang="en-US" sz="2000" dirty="0"/>
              <a:t>数据</a:t>
            </a:r>
            <a:r>
              <a:rPr lang="zh-CN" altLang="zh-CN" sz="2000" dirty="0"/>
              <a:t>值语法：</a:t>
            </a:r>
            <a:r>
              <a:rPr lang="en-US" altLang="zh-CN" sz="2000" dirty="0"/>
              <a:t> 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$(selector).data("</a:t>
            </a:r>
            <a:r>
              <a:rPr lang="zh-CN" altLang="zh-CN" sz="2000" i="1" dirty="0">
                <a:solidFill>
                  <a:srgbClr val="FF0000"/>
                </a:solidFill>
                <a:latin typeface="+mn-ea"/>
              </a:rPr>
              <a:t>数据名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", "</a:t>
            </a:r>
            <a:r>
              <a:rPr lang="zh-CN" altLang="zh-CN" sz="2000" i="1" dirty="0">
                <a:solidFill>
                  <a:srgbClr val="FF0000"/>
                </a:solidFill>
                <a:latin typeface="+mn-ea"/>
              </a:rPr>
              <a:t>数据值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")</a:t>
            </a:r>
            <a:endParaRPr lang="zh-CN" altLang="zh-CN" sz="2000" i="1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3</a:t>
            </a:r>
            <a:r>
              <a:rPr lang="en-US" altLang="zh-CN" b="1" dirty="0"/>
              <a:t>. </a:t>
            </a:r>
            <a:r>
              <a:rPr lang="en-US" altLang="zh-CN" b="1" dirty="0" err="1"/>
              <a:t>jQuery</a:t>
            </a:r>
            <a:r>
              <a:rPr lang="zh-CN" altLang="zh-CN" b="1" dirty="0"/>
              <a:t>操作元素属性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 bwMode="auto">
          <a:xfrm>
            <a:off x="838622" y="1189556"/>
            <a:ext cx="60487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data()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38822" y="1645251"/>
            <a:ext cx="3480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b="1" dirty="0">
                <a:latin typeface="+mn-ea"/>
              </a:rPr>
              <a:t>【案例</a:t>
            </a:r>
            <a:r>
              <a:rPr lang="en-US" altLang="zh-CN" sz="1800" b="1" dirty="0">
                <a:latin typeface="+mn-ea"/>
              </a:rPr>
              <a:t>6.2.10</a:t>
            </a:r>
            <a:r>
              <a:rPr lang="zh-CN" altLang="zh-CN" sz="1800" b="1" dirty="0">
                <a:latin typeface="+mn-ea"/>
              </a:rPr>
              <a:t>】</a:t>
            </a:r>
            <a:r>
              <a:rPr lang="en-US" altLang="zh-CN" sz="1800" b="1" dirty="0">
                <a:latin typeface="+mn-ea"/>
              </a:rPr>
              <a:t>data</a:t>
            </a:r>
            <a:r>
              <a:rPr lang="zh-CN" altLang="zh-CN" sz="1800" b="1" dirty="0">
                <a:latin typeface="+mn-ea"/>
              </a:rPr>
              <a:t>方法的使用</a:t>
            </a:r>
            <a:endParaRPr lang="zh-CN" altLang="zh-CN" sz="1800" b="1" dirty="0">
              <a:latin typeface="+mn-ea"/>
            </a:endParaRPr>
          </a:p>
        </p:txBody>
      </p:sp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38" y="2133650"/>
            <a:ext cx="5487988" cy="437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9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4</a:t>
            </a:r>
            <a:r>
              <a:rPr lang="en-US" altLang="zh-CN" b="1" dirty="0"/>
              <a:t>.</a:t>
            </a:r>
            <a:r>
              <a:rPr lang="en-US" altLang="zh-CN" b="1" dirty="0" smtClean="0"/>
              <a:t> </a:t>
            </a:r>
            <a:r>
              <a:rPr lang="en-US" altLang="zh-CN" b="1" dirty="0" err="1"/>
              <a:t>jQuery</a:t>
            </a:r>
            <a:r>
              <a:rPr lang="zh-CN" altLang="zh-CN" b="1" dirty="0"/>
              <a:t>操作</a:t>
            </a:r>
            <a:r>
              <a:rPr lang="en-US" altLang="zh-CN" b="1" dirty="0"/>
              <a:t>DOM</a:t>
            </a:r>
            <a:r>
              <a:rPr lang="zh-CN" altLang="zh-CN" b="1" dirty="0"/>
              <a:t>节点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1414686" y="1915056"/>
            <a:ext cx="9217024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000" dirty="0" err="1"/>
              <a:t>jQuery</a:t>
            </a:r>
            <a:r>
              <a:rPr lang="zh-CN" altLang="zh-CN" sz="2000" dirty="0"/>
              <a:t>提供了一系列方法可以实现对</a:t>
            </a:r>
            <a:r>
              <a:rPr lang="en-US" altLang="zh-CN" sz="2000" dirty="0"/>
              <a:t>DOM</a:t>
            </a:r>
            <a:r>
              <a:rPr lang="zh-CN" altLang="zh-CN" sz="2000" dirty="0"/>
              <a:t>节点进行操作，如对节点进行遍历、创建、添加和删除等。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4</a:t>
            </a:r>
            <a:r>
              <a:rPr lang="en-US" altLang="zh-CN" b="1" dirty="0"/>
              <a:t>.</a:t>
            </a:r>
            <a:r>
              <a:rPr lang="en-US" altLang="zh-CN" b="1" dirty="0" smtClean="0"/>
              <a:t> </a:t>
            </a:r>
            <a:r>
              <a:rPr lang="en-US" altLang="zh-CN" b="1" dirty="0" err="1"/>
              <a:t>jQuery</a:t>
            </a:r>
            <a:r>
              <a:rPr lang="zh-CN" altLang="zh-CN" b="1" dirty="0"/>
              <a:t>操作</a:t>
            </a:r>
            <a:r>
              <a:rPr lang="en-US" altLang="zh-CN" b="1" dirty="0"/>
              <a:t>DOM</a:t>
            </a:r>
            <a:r>
              <a:rPr lang="zh-CN" altLang="zh-CN" b="1" dirty="0"/>
              <a:t>节点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1054646" y="1773610"/>
            <a:ext cx="9793088" cy="139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000" dirty="0" err="1"/>
              <a:t>jQuery</a:t>
            </a:r>
            <a:r>
              <a:rPr lang="zh-CN" altLang="zh-CN" sz="2000" dirty="0"/>
              <a:t>本身具有隐式迭代的效果，当一个</a:t>
            </a:r>
            <a:r>
              <a:rPr lang="en-US" altLang="zh-CN" sz="2000" dirty="0" err="1"/>
              <a:t>jQuery</a:t>
            </a:r>
            <a:r>
              <a:rPr lang="zh-CN" altLang="zh-CN" sz="2000" dirty="0"/>
              <a:t>对象中包含多个元素时，</a:t>
            </a:r>
            <a:r>
              <a:rPr lang="en-US" altLang="zh-CN" sz="2000" dirty="0" err="1"/>
              <a:t>jQuery</a:t>
            </a:r>
            <a:r>
              <a:rPr lang="zh-CN" altLang="zh-CN" sz="2000" dirty="0"/>
              <a:t>会对这些元素进行相同的操作。如果想要对这些元素进行遍历，可以使用</a:t>
            </a:r>
            <a:r>
              <a:rPr lang="en-US" altLang="zh-CN" sz="2000" dirty="0" err="1"/>
              <a:t>jQuery</a:t>
            </a:r>
            <a:r>
              <a:rPr lang="zh-CN" altLang="zh-CN" sz="2000" dirty="0"/>
              <a:t>提供的</a:t>
            </a:r>
            <a:r>
              <a:rPr lang="en-US" altLang="zh-CN" sz="2000" dirty="0"/>
              <a:t>each()</a:t>
            </a:r>
            <a:r>
              <a:rPr lang="zh-CN" altLang="zh-CN" sz="2000" dirty="0"/>
              <a:t>方法</a:t>
            </a:r>
            <a:r>
              <a:rPr lang="zh-CN" altLang="en-US" sz="2000" dirty="0" smtClean="0"/>
              <a:t>。</a:t>
            </a:r>
            <a:r>
              <a:rPr lang="zh-CN" altLang="zh-CN" sz="2000" dirty="0"/>
              <a:t>其基本语法</a:t>
            </a:r>
            <a:r>
              <a:rPr lang="zh-CN" altLang="zh-CN" sz="2000" dirty="0" smtClean="0"/>
              <a:t>如下</a:t>
            </a:r>
            <a:r>
              <a:rPr lang="zh-CN" altLang="en-US" sz="2000" dirty="0" smtClean="0"/>
              <a:t>：</a:t>
            </a:r>
            <a:endParaRPr lang="zh-CN" altLang="zh-CN" sz="2000" dirty="0"/>
          </a:p>
        </p:txBody>
      </p:sp>
      <p:sp>
        <p:nvSpPr>
          <p:cNvPr id="5" name="矩形 4"/>
          <p:cNvSpPr/>
          <p:nvPr/>
        </p:nvSpPr>
        <p:spPr bwMode="auto">
          <a:xfrm>
            <a:off x="838622" y="1189556"/>
            <a:ext cx="60487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）遍历元素</a:t>
            </a:r>
            <a:endParaRPr lang="zh-CN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04777" y="3421781"/>
            <a:ext cx="6092825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000" i="1" dirty="0" smtClean="0">
                <a:solidFill>
                  <a:srgbClr val="FF0000"/>
                </a:solidFill>
                <a:latin typeface="+mn-ea"/>
              </a:rPr>
              <a:t>$(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selector).each(function(index, </a:t>
            </a:r>
            <a:r>
              <a:rPr lang="en-US" altLang="zh-CN" sz="2000" i="1" dirty="0" err="1">
                <a:solidFill>
                  <a:srgbClr val="FF0000"/>
                </a:solidFill>
                <a:latin typeface="+mn-ea"/>
              </a:rPr>
              <a:t>domEle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) {</a:t>
            </a:r>
            <a:endParaRPr lang="zh-CN" altLang="zh-CN" sz="2000" i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ts val="3500"/>
              </a:lnSpc>
            </a:pPr>
            <a:r>
              <a:rPr lang="en-US" altLang="zh-CN" sz="2000" i="1" dirty="0" smtClean="0">
                <a:solidFill>
                  <a:srgbClr val="FF0000"/>
                </a:solidFill>
                <a:latin typeface="+mn-ea"/>
              </a:rPr>
              <a:t>        //</a:t>
            </a:r>
            <a:r>
              <a:rPr lang="zh-CN" altLang="zh-CN" sz="2000" i="1" dirty="0">
                <a:solidFill>
                  <a:srgbClr val="FF0000"/>
                </a:solidFill>
                <a:latin typeface="+mn-ea"/>
              </a:rPr>
              <a:t>对每个元素进行操作的语句</a:t>
            </a:r>
            <a:endParaRPr lang="zh-CN" altLang="zh-CN" sz="2000" i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ts val="3500"/>
              </a:lnSpc>
            </a:pPr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});</a:t>
            </a:r>
            <a:endParaRPr lang="zh-CN" altLang="zh-CN" sz="2000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14806" y="4941962"/>
            <a:ext cx="9265919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000" dirty="0" smtClean="0">
                <a:solidFill>
                  <a:srgbClr val="0070C0"/>
                </a:solidFill>
                <a:latin typeface="+mn-ea"/>
              </a:rPr>
              <a:t>说明：</a:t>
            </a:r>
            <a:r>
              <a:rPr lang="en-US" altLang="zh-CN" sz="2000" dirty="0" smtClean="0">
                <a:latin typeface="+mn-ea"/>
              </a:rPr>
              <a:t>index</a:t>
            </a:r>
            <a:r>
              <a:rPr lang="zh-CN" altLang="zh-CN" sz="2000" dirty="0">
                <a:latin typeface="+mn-ea"/>
              </a:rPr>
              <a:t>参数是每个元素的索引号</a:t>
            </a:r>
            <a:r>
              <a:rPr lang="en-US" altLang="zh-CN" sz="2000" dirty="0">
                <a:latin typeface="+mn-ea"/>
              </a:rPr>
              <a:t> </a:t>
            </a:r>
            <a:r>
              <a:rPr lang="zh-CN" altLang="zh-CN" sz="2000" dirty="0">
                <a:latin typeface="+mn-ea"/>
              </a:rPr>
              <a:t>，</a:t>
            </a:r>
            <a:r>
              <a:rPr lang="en-US" altLang="zh-CN" sz="2000" dirty="0" err="1">
                <a:latin typeface="+mn-ea"/>
              </a:rPr>
              <a:t>domEle</a:t>
            </a:r>
            <a:r>
              <a:rPr lang="zh-CN" altLang="zh-CN" sz="2000" dirty="0">
                <a:latin typeface="+mn-ea"/>
              </a:rPr>
              <a:t>是每个</a:t>
            </a:r>
            <a:r>
              <a:rPr lang="en-US" altLang="zh-CN" sz="2000" dirty="0">
                <a:latin typeface="+mn-ea"/>
              </a:rPr>
              <a:t>DOM</a:t>
            </a:r>
            <a:r>
              <a:rPr lang="zh-CN" altLang="zh-CN" sz="2000" dirty="0">
                <a:latin typeface="+mn-ea"/>
              </a:rPr>
              <a:t>元素的对象（不是</a:t>
            </a:r>
            <a:r>
              <a:rPr lang="en-US" altLang="zh-CN" sz="2000" dirty="0">
                <a:latin typeface="+mn-ea"/>
              </a:rPr>
              <a:t> </a:t>
            </a:r>
            <a:r>
              <a:rPr lang="en-US" altLang="zh-CN" sz="2000" dirty="0" err="1">
                <a:latin typeface="+mn-ea"/>
              </a:rPr>
              <a:t>jQuery</a:t>
            </a:r>
            <a:r>
              <a:rPr lang="zh-CN" altLang="zh-CN" sz="2000" dirty="0">
                <a:latin typeface="+mn-ea"/>
              </a:rPr>
              <a:t>对象），如果要想使用</a:t>
            </a:r>
            <a:r>
              <a:rPr lang="en-US" altLang="zh-CN" sz="2000" dirty="0">
                <a:latin typeface="+mn-ea"/>
              </a:rPr>
              <a:t> </a:t>
            </a:r>
            <a:r>
              <a:rPr lang="en-US" altLang="zh-CN" sz="2000" dirty="0" err="1">
                <a:latin typeface="+mn-ea"/>
              </a:rPr>
              <a:t>jQuery</a:t>
            </a:r>
            <a:r>
              <a:rPr lang="zh-CN" altLang="zh-CN" sz="2000" dirty="0">
                <a:latin typeface="+mn-ea"/>
              </a:rPr>
              <a:t>方法，需要将这个</a:t>
            </a:r>
            <a:r>
              <a:rPr lang="en-US" altLang="zh-CN" sz="2000" dirty="0">
                <a:latin typeface="+mn-ea"/>
              </a:rPr>
              <a:t>DOM</a:t>
            </a:r>
            <a:r>
              <a:rPr lang="zh-CN" altLang="zh-CN" sz="2000" dirty="0">
                <a:latin typeface="+mn-ea"/>
              </a:rPr>
              <a:t>对象转换成为</a:t>
            </a:r>
            <a:r>
              <a:rPr lang="en-US" altLang="zh-CN" sz="2000" dirty="0">
                <a:latin typeface="+mn-ea"/>
              </a:rPr>
              <a:t> </a:t>
            </a:r>
            <a:r>
              <a:rPr lang="en-US" altLang="zh-CN" sz="2000" dirty="0" err="1">
                <a:latin typeface="+mn-ea"/>
              </a:rPr>
              <a:t>jQuery</a:t>
            </a:r>
            <a:r>
              <a:rPr lang="zh-CN" altLang="zh-CN" sz="2000" dirty="0">
                <a:latin typeface="+mn-ea"/>
              </a:rPr>
              <a:t>对象，即</a:t>
            </a:r>
            <a:r>
              <a:rPr lang="en-US" altLang="zh-CN" sz="2000" dirty="0">
                <a:latin typeface="+mn-ea"/>
              </a:rPr>
              <a:t>$(</a:t>
            </a:r>
            <a:r>
              <a:rPr lang="en-US" altLang="zh-CN" sz="2000" dirty="0" err="1">
                <a:latin typeface="+mn-ea"/>
              </a:rPr>
              <a:t>domEle</a:t>
            </a:r>
            <a:r>
              <a:rPr lang="en-US" altLang="zh-CN" sz="2000" dirty="0">
                <a:latin typeface="+mn-ea"/>
              </a:rPr>
              <a:t>)</a:t>
            </a:r>
            <a:r>
              <a:rPr lang="zh-CN" altLang="zh-CN" sz="2000" dirty="0">
                <a:latin typeface="+mn-ea"/>
              </a:rPr>
              <a:t>。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4</a:t>
            </a:r>
            <a:r>
              <a:rPr lang="en-US" altLang="zh-CN" b="1" dirty="0"/>
              <a:t>.</a:t>
            </a:r>
            <a:r>
              <a:rPr lang="en-US" altLang="zh-CN" b="1" dirty="0" smtClean="0"/>
              <a:t> </a:t>
            </a:r>
            <a:r>
              <a:rPr lang="en-US" altLang="zh-CN" b="1" dirty="0" err="1"/>
              <a:t>jQuery</a:t>
            </a:r>
            <a:r>
              <a:rPr lang="zh-CN" altLang="zh-CN" b="1" dirty="0"/>
              <a:t>操作</a:t>
            </a:r>
            <a:r>
              <a:rPr lang="en-US" altLang="zh-CN" b="1" dirty="0"/>
              <a:t>DOM</a:t>
            </a:r>
            <a:r>
              <a:rPr lang="zh-CN" altLang="zh-CN" b="1" dirty="0"/>
              <a:t>节点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 bwMode="auto">
          <a:xfrm>
            <a:off x="838622" y="1189556"/>
            <a:ext cx="60487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）遍历元素</a:t>
            </a:r>
            <a:endParaRPr lang="zh-CN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14886" y="1589666"/>
            <a:ext cx="37305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b="1" dirty="0">
                <a:latin typeface="+mn-ea"/>
              </a:rPr>
              <a:t>【案例</a:t>
            </a:r>
            <a:r>
              <a:rPr lang="en-US" altLang="zh-CN" sz="1800" b="1" dirty="0">
                <a:latin typeface="+mn-ea"/>
              </a:rPr>
              <a:t>6.2.11</a:t>
            </a:r>
            <a:r>
              <a:rPr lang="zh-CN" altLang="zh-CN" sz="1800" b="1" dirty="0">
                <a:latin typeface="+mn-ea"/>
              </a:rPr>
              <a:t>】</a:t>
            </a:r>
            <a:r>
              <a:rPr lang="en-US" altLang="zh-CN" sz="1800" b="1" dirty="0">
                <a:latin typeface="+mn-ea"/>
              </a:rPr>
              <a:t>each</a:t>
            </a:r>
            <a:r>
              <a:rPr lang="zh-CN" altLang="zh-CN" sz="1800" b="1" dirty="0">
                <a:latin typeface="+mn-ea"/>
              </a:rPr>
              <a:t>方法遍历元素</a:t>
            </a:r>
            <a:endParaRPr lang="zh-CN" altLang="zh-CN" sz="1800" b="1" dirty="0">
              <a:latin typeface="+mn-ea"/>
            </a:endParaRPr>
          </a:p>
        </p:txBody>
      </p:sp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854" y="2133650"/>
            <a:ext cx="5487988" cy="456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9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4</a:t>
            </a:r>
            <a:r>
              <a:rPr lang="en-US" altLang="zh-CN" b="1" dirty="0"/>
              <a:t>.</a:t>
            </a:r>
            <a:r>
              <a:rPr lang="en-US" altLang="zh-CN" b="1" dirty="0" smtClean="0"/>
              <a:t> </a:t>
            </a:r>
            <a:r>
              <a:rPr lang="en-US" altLang="zh-CN" b="1" dirty="0" err="1"/>
              <a:t>jQuery</a:t>
            </a:r>
            <a:r>
              <a:rPr lang="zh-CN" altLang="zh-CN" b="1" dirty="0"/>
              <a:t>操作</a:t>
            </a:r>
            <a:r>
              <a:rPr lang="en-US" altLang="zh-CN" b="1" dirty="0"/>
              <a:t>DOM</a:t>
            </a:r>
            <a:r>
              <a:rPr lang="zh-CN" altLang="zh-CN" b="1" dirty="0"/>
              <a:t>节点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1028903" y="1773610"/>
            <a:ext cx="9793088" cy="944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000" dirty="0"/>
              <a:t>$.each()</a:t>
            </a:r>
            <a:r>
              <a:rPr lang="zh-CN" altLang="zh-CN" sz="2000" dirty="0"/>
              <a:t>方法可用于遍历任何对象，主要用于数据处理，如数组、对象。</a:t>
            </a:r>
            <a:r>
              <a:rPr lang="en-US" altLang="zh-CN" sz="2000" dirty="0"/>
              <a:t>$.each()</a:t>
            </a:r>
            <a:r>
              <a:rPr lang="zh-CN" altLang="zh-CN" sz="2000" dirty="0"/>
              <a:t>方法的使用和</a:t>
            </a:r>
            <a:r>
              <a:rPr lang="en-US" altLang="zh-CN" sz="2000" dirty="0"/>
              <a:t>each()</a:t>
            </a:r>
            <a:r>
              <a:rPr lang="zh-CN" altLang="zh-CN" sz="2000" dirty="0"/>
              <a:t>方法类似，具体语法</a:t>
            </a:r>
            <a:r>
              <a:rPr lang="zh-CN" altLang="zh-CN" sz="2000" dirty="0" smtClean="0"/>
              <a:t>如下</a:t>
            </a:r>
            <a:r>
              <a:rPr lang="zh-CN" altLang="en-US" sz="2000" dirty="0" smtClean="0"/>
              <a:t>：</a:t>
            </a:r>
            <a:endParaRPr lang="zh-CN" altLang="zh-CN" sz="2000" dirty="0"/>
          </a:p>
        </p:txBody>
      </p:sp>
      <p:sp>
        <p:nvSpPr>
          <p:cNvPr id="5" name="矩形 4"/>
          <p:cNvSpPr/>
          <p:nvPr/>
        </p:nvSpPr>
        <p:spPr bwMode="auto">
          <a:xfrm>
            <a:off x="838622" y="1189556"/>
            <a:ext cx="60487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）遍历元素</a:t>
            </a:r>
            <a:endParaRPr lang="zh-CN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20991" y="5302002"/>
            <a:ext cx="8208912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000" dirty="0">
                <a:solidFill>
                  <a:srgbClr val="0070C0"/>
                </a:solidFill>
                <a:latin typeface="+mn-ea"/>
              </a:rPr>
              <a:t>说明</a:t>
            </a:r>
            <a:r>
              <a:rPr lang="zh-CN" altLang="en-US" sz="2000" dirty="0" smtClean="0">
                <a:solidFill>
                  <a:srgbClr val="0070C0"/>
                </a:solidFill>
                <a:latin typeface="+mn-ea"/>
              </a:rPr>
              <a:t>：</a:t>
            </a:r>
            <a:r>
              <a:rPr lang="en-US" altLang="zh-CN" sz="2000" dirty="0" smtClean="0">
                <a:latin typeface="+mn-ea"/>
              </a:rPr>
              <a:t>index</a:t>
            </a:r>
            <a:r>
              <a:rPr lang="zh-CN" altLang="zh-CN" sz="2000" dirty="0">
                <a:latin typeface="+mn-ea"/>
              </a:rPr>
              <a:t>表示每个元素的索引号，参数</a:t>
            </a:r>
            <a:r>
              <a:rPr lang="en-US" altLang="zh-CN" sz="2000" dirty="0">
                <a:latin typeface="+mn-ea"/>
              </a:rPr>
              <a:t>element</a:t>
            </a:r>
            <a:r>
              <a:rPr lang="zh-CN" altLang="zh-CN" sz="2000" dirty="0">
                <a:latin typeface="+mn-ea"/>
              </a:rPr>
              <a:t>表示遍历的内容。</a:t>
            </a:r>
            <a:endParaRPr lang="zh-CN" altLang="zh-CN" sz="2000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79034" y="3213770"/>
            <a:ext cx="6092825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000" i="1" dirty="0">
                <a:solidFill>
                  <a:srgbClr val="FF0000"/>
                </a:solidFill>
              </a:rPr>
              <a:t>$.each(</a:t>
            </a:r>
            <a:r>
              <a:rPr lang="en-US" altLang="zh-CN" sz="2000" i="1" dirty="0" err="1">
                <a:solidFill>
                  <a:srgbClr val="FF0000"/>
                </a:solidFill>
              </a:rPr>
              <a:t>arr</a:t>
            </a:r>
            <a:r>
              <a:rPr lang="en-US" altLang="zh-CN" sz="2000" i="1" dirty="0">
                <a:solidFill>
                  <a:srgbClr val="FF0000"/>
                </a:solidFill>
              </a:rPr>
              <a:t>, function(</a:t>
            </a:r>
            <a:r>
              <a:rPr lang="en-US" altLang="zh-CN" sz="2000" i="1" dirty="0" err="1">
                <a:solidFill>
                  <a:srgbClr val="FF0000"/>
                </a:solidFill>
              </a:rPr>
              <a:t>index,element</a:t>
            </a:r>
            <a:r>
              <a:rPr lang="en-US" altLang="zh-CN" sz="2000" i="1" dirty="0">
                <a:solidFill>
                  <a:srgbClr val="FF0000"/>
                </a:solidFill>
              </a:rPr>
              <a:t>){</a:t>
            </a:r>
            <a:endParaRPr lang="zh-CN" altLang="zh-CN" sz="2000" i="1" dirty="0">
              <a:solidFill>
                <a:srgbClr val="FF0000"/>
              </a:solidFill>
            </a:endParaRPr>
          </a:p>
          <a:p>
            <a:pPr>
              <a:lnSpc>
                <a:spcPts val="3500"/>
              </a:lnSpc>
            </a:pPr>
            <a:r>
              <a:rPr lang="en-US" altLang="zh-CN" sz="2000" i="1" dirty="0" smtClean="0">
                <a:solidFill>
                  <a:srgbClr val="FF0000"/>
                </a:solidFill>
              </a:rPr>
              <a:t>      //</a:t>
            </a:r>
            <a:r>
              <a:rPr lang="zh-CN" altLang="zh-CN" sz="2000" i="1" dirty="0">
                <a:solidFill>
                  <a:srgbClr val="FF0000"/>
                </a:solidFill>
              </a:rPr>
              <a:t>对每个元素</a:t>
            </a:r>
            <a:r>
              <a:rPr lang="zh-CN" altLang="zh-CN" sz="2000" i="1" dirty="0" smtClean="0">
                <a:solidFill>
                  <a:srgbClr val="FF0000"/>
                </a:solidFill>
              </a:rPr>
              <a:t>进行</a:t>
            </a:r>
            <a:r>
              <a:rPr lang="zh-CN" altLang="en-US" sz="2000" i="1" dirty="0">
                <a:solidFill>
                  <a:srgbClr val="FF0000"/>
                </a:solidFill>
              </a:rPr>
              <a:t>的</a:t>
            </a:r>
            <a:r>
              <a:rPr lang="zh-CN" altLang="zh-CN" sz="2000" i="1" dirty="0" smtClean="0">
                <a:solidFill>
                  <a:srgbClr val="FF0000"/>
                </a:solidFill>
              </a:rPr>
              <a:t>操作</a:t>
            </a:r>
            <a:endParaRPr lang="zh-CN" altLang="zh-CN" sz="2000" i="1" dirty="0">
              <a:solidFill>
                <a:srgbClr val="FF0000"/>
              </a:solidFill>
            </a:endParaRPr>
          </a:p>
          <a:p>
            <a:pPr>
              <a:lnSpc>
                <a:spcPts val="3500"/>
              </a:lnSpc>
            </a:pPr>
            <a:r>
              <a:rPr lang="en-US" altLang="zh-CN" sz="2000" i="1" dirty="0">
                <a:solidFill>
                  <a:srgbClr val="FF0000"/>
                </a:solidFill>
              </a:rPr>
              <a:t>});</a:t>
            </a:r>
            <a:endParaRPr lang="zh-CN" altLang="zh-CN" sz="20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4</a:t>
            </a:r>
            <a:r>
              <a:rPr lang="en-US" altLang="zh-CN" b="1" dirty="0"/>
              <a:t>.</a:t>
            </a:r>
            <a:r>
              <a:rPr lang="en-US" altLang="zh-CN" b="1" dirty="0" smtClean="0"/>
              <a:t> </a:t>
            </a:r>
            <a:r>
              <a:rPr lang="en-US" altLang="zh-CN" b="1" dirty="0" err="1"/>
              <a:t>jQuery</a:t>
            </a:r>
            <a:r>
              <a:rPr lang="zh-CN" altLang="zh-CN" b="1" dirty="0"/>
              <a:t>操作</a:t>
            </a:r>
            <a:r>
              <a:rPr lang="en-US" altLang="zh-CN" b="1" dirty="0"/>
              <a:t>DOM</a:t>
            </a:r>
            <a:r>
              <a:rPr lang="zh-CN" altLang="zh-CN" b="1" dirty="0"/>
              <a:t>节点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 bwMode="auto">
          <a:xfrm>
            <a:off x="838622" y="1189556"/>
            <a:ext cx="60487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）遍历元素</a:t>
            </a:r>
            <a:endParaRPr lang="zh-CN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38622" y="2309024"/>
            <a:ext cx="4423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b="1" dirty="0">
                <a:latin typeface="+mn-ea"/>
              </a:rPr>
              <a:t>【案例</a:t>
            </a:r>
            <a:r>
              <a:rPr lang="en-US" altLang="zh-CN" sz="1800" b="1" dirty="0">
                <a:latin typeface="+mn-ea"/>
              </a:rPr>
              <a:t>6.2.12</a:t>
            </a:r>
            <a:r>
              <a:rPr lang="zh-CN" altLang="zh-CN" sz="1800" b="1" dirty="0">
                <a:latin typeface="+mn-ea"/>
              </a:rPr>
              <a:t>】</a:t>
            </a:r>
            <a:r>
              <a:rPr lang="en-US" altLang="zh-CN" sz="1800" b="1" dirty="0">
                <a:latin typeface="+mn-ea"/>
              </a:rPr>
              <a:t>each</a:t>
            </a:r>
            <a:r>
              <a:rPr lang="zh-CN" altLang="zh-CN" sz="1800" b="1" dirty="0">
                <a:latin typeface="+mn-ea"/>
              </a:rPr>
              <a:t>方法遍历数组和对象</a:t>
            </a:r>
            <a:endParaRPr lang="zh-CN" altLang="zh-CN" sz="1800" b="1" dirty="0">
              <a:latin typeface="+mn-ea"/>
            </a:endParaRPr>
          </a:p>
        </p:txBody>
      </p:sp>
      <p:pic>
        <p:nvPicPr>
          <p:cNvPr id="45057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166" y="909514"/>
            <a:ext cx="5487988" cy="575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5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4</a:t>
            </a:r>
            <a:r>
              <a:rPr lang="en-US" altLang="zh-CN" b="1" dirty="0"/>
              <a:t>.</a:t>
            </a:r>
            <a:r>
              <a:rPr lang="en-US" altLang="zh-CN" b="1" dirty="0" smtClean="0"/>
              <a:t> </a:t>
            </a:r>
            <a:r>
              <a:rPr lang="en-US" altLang="zh-CN" b="1" dirty="0" err="1"/>
              <a:t>jQuery</a:t>
            </a:r>
            <a:r>
              <a:rPr lang="zh-CN" altLang="zh-CN" b="1" dirty="0"/>
              <a:t>操作</a:t>
            </a:r>
            <a:r>
              <a:rPr lang="en-US" altLang="zh-CN" b="1" dirty="0"/>
              <a:t>DOM</a:t>
            </a:r>
            <a:r>
              <a:rPr lang="zh-CN" altLang="zh-CN" b="1" dirty="0"/>
              <a:t>节点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 bwMode="auto">
          <a:xfrm>
            <a:off x="838622" y="1189556"/>
            <a:ext cx="60487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）创建元素</a:t>
            </a:r>
            <a:endParaRPr lang="zh-CN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54601" y="1846447"/>
            <a:ext cx="88512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+mn-ea"/>
              </a:rPr>
              <a:t>在“</a:t>
            </a:r>
            <a:r>
              <a:rPr lang="en-US" altLang="zh-CN" sz="2000" dirty="0">
                <a:latin typeface="+mn-ea"/>
              </a:rPr>
              <a:t>$()</a:t>
            </a:r>
            <a:r>
              <a:rPr lang="zh-CN" altLang="zh-CN" sz="2000" dirty="0">
                <a:latin typeface="+mn-ea"/>
              </a:rPr>
              <a:t>”函数中传入一个</a:t>
            </a:r>
            <a:r>
              <a:rPr lang="en-US" altLang="zh-CN" sz="2000" dirty="0">
                <a:latin typeface="+mn-ea"/>
              </a:rPr>
              <a:t>HTML</a:t>
            </a:r>
            <a:r>
              <a:rPr lang="zh-CN" altLang="zh-CN" sz="2000" dirty="0">
                <a:latin typeface="+mn-ea"/>
              </a:rPr>
              <a:t>字符串即可进行创建。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69966" y="2639691"/>
            <a:ext cx="27334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b="1" dirty="0">
                <a:latin typeface="+mn-ea"/>
              </a:rPr>
              <a:t>【案例</a:t>
            </a:r>
            <a:r>
              <a:rPr lang="en-US" altLang="zh-CN" sz="1800" b="1" dirty="0">
                <a:latin typeface="+mn-ea"/>
              </a:rPr>
              <a:t>6.2.13</a:t>
            </a:r>
            <a:r>
              <a:rPr lang="zh-CN" altLang="zh-CN" sz="1800" b="1" dirty="0">
                <a:latin typeface="+mn-ea"/>
              </a:rPr>
              <a:t>】创建元素</a:t>
            </a:r>
            <a:endParaRPr lang="zh-CN" altLang="zh-CN" sz="1800" b="1" dirty="0">
              <a:latin typeface="+mn-ea"/>
            </a:endParaRPr>
          </a:p>
        </p:txBody>
      </p:sp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61" y="3143622"/>
            <a:ext cx="5487988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6989662" y="4369046"/>
            <a:ext cx="4824536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000" dirty="0">
                <a:solidFill>
                  <a:srgbClr val="0070C0"/>
                </a:solidFill>
              </a:rPr>
              <a:t>说明：</a:t>
            </a:r>
            <a:r>
              <a:rPr lang="zh-CN" altLang="zh-CN" sz="2000" dirty="0"/>
              <a:t>创建元素后，这个元素并不会在页面上显示出来，而是保存在内存中。如果需要在页面显示，还需要添加元素。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7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4</a:t>
            </a:r>
            <a:r>
              <a:rPr lang="en-US" altLang="zh-CN" b="1" dirty="0"/>
              <a:t>.</a:t>
            </a:r>
            <a:r>
              <a:rPr lang="en-US" altLang="zh-CN" b="1" dirty="0" smtClean="0"/>
              <a:t> </a:t>
            </a:r>
            <a:r>
              <a:rPr lang="en-US" altLang="zh-CN" b="1" dirty="0" err="1"/>
              <a:t>jQuery</a:t>
            </a:r>
            <a:r>
              <a:rPr lang="zh-CN" altLang="zh-CN" b="1" dirty="0"/>
              <a:t>操作</a:t>
            </a:r>
            <a:r>
              <a:rPr lang="en-US" altLang="zh-CN" b="1" dirty="0"/>
              <a:t>DOM</a:t>
            </a:r>
            <a:r>
              <a:rPr lang="zh-CN" altLang="zh-CN" b="1" dirty="0"/>
              <a:t>节点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 bwMode="auto">
          <a:xfrm>
            <a:off x="838622" y="1189556"/>
            <a:ext cx="60487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）添加元素</a:t>
            </a:r>
            <a:endParaRPr lang="zh-CN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42678" y="2241233"/>
            <a:ext cx="88512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/>
              <a:t>jQuery</a:t>
            </a:r>
            <a:r>
              <a:rPr lang="zh-CN" altLang="zh-CN" sz="2000" dirty="0"/>
              <a:t>提供了两种</a:t>
            </a:r>
            <a:r>
              <a:rPr lang="zh-CN" altLang="zh-CN" sz="2000" dirty="0" smtClean="0"/>
              <a:t>添加</a:t>
            </a:r>
            <a:r>
              <a:rPr lang="zh-CN" altLang="en-US" sz="2000" dirty="0" smtClean="0"/>
              <a:t>元素的</a:t>
            </a:r>
            <a:r>
              <a:rPr lang="zh-CN" altLang="zh-CN" sz="2000" dirty="0" smtClean="0"/>
              <a:t>方式，</a:t>
            </a:r>
            <a:r>
              <a:rPr lang="zh-CN" altLang="zh-CN" sz="2000" dirty="0" smtClean="0">
                <a:solidFill>
                  <a:srgbClr val="FF0000"/>
                </a:solidFill>
              </a:rPr>
              <a:t>内部</a:t>
            </a:r>
            <a:r>
              <a:rPr lang="zh-CN" altLang="zh-CN" sz="2000" dirty="0">
                <a:solidFill>
                  <a:srgbClr val="FF0000"/>
                </a:solidFill>
              </a:rPr>
              <a:t>添加</a:t>
            </a:r>
            <a:r>
              <a:rPr lang="zh-CN" altLang="zh-CN" sz="2000" dirty="0"/>
              <a:t>和</a:t>
            </a:r>
            <a:r>
              <a:rPr lang="zh-CN" altLang="zh-CN" sz="2000" dirty="0">
                <a:solidFill>
                  <a:srgbClr val="FF0000"/>
                </a:solidFill>
              </a:rPr>
              <a:t>外部添加</a:t>
            </a:r>
            <a:r>
              <a:rPr lang="zh-CN" altLang="zh-CN" sz="2000" dirty="0"/>
              <a:t>。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1</a:t>
            </a:r>
            <a:r>
              <a:rPr lang="en-US" altLang="zh-CN" b="1" dirty="0"/>
              <a:t>. </a:t>
            </a:r>
            <a:r>
              <a:rPr lang="en-US" altLang="zh-CN" b="1" dirty="0" err="1"/>
              <a:t>jQuery</a:t>
            </a:r>
            <a:r>
              <a:rPr lang="zh-CN" altLang="en-US" b="1" dirty="0"/>
              <a:t>概述</a:t>
            </a:r>
            <a:endParaRPr lang="zh-CN" altLang="en-US" sz="2800" b="1" dirty="0"/>
          </a:p>
        </p:txBody>
      </p:sp>
      <p:sp>
        <p:nvSpPr>
          <p:cNvPr id="103" name="矩形 102"/>
          <p:cNvSpPr/>
          <p:nvPr/>
        </p:nvSpPr>
        <p:spPr bwMode="auto">
          <a:xfrm>
            <a:off x="478472" y="1197610"/>
            <a:ext cx="508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defRPr/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JavaScript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1185" y="2565698"/>
            <a:ext cx="10535396" cy="2778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YUI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，是雅虎公司开发的一套完备的、扩展性良好的富交互网页工具集。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Prototype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，是最早成型的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JavaScript 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库之一，对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JavaScript 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内置对象做了大量的扩展。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Dojo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Dojo 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强大之处在于提供了其他库没有的功能。离线存储、图标组件等等。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Mootools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，轻量、简洁、模块化和面向对象的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JavaScript 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框架。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ExtJS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，简称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Ext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，原本是对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YUI 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的一个扩展，主要创建前端用户界面。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1185" y="2004582"/>
            <a:ext cx="49966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/>
              <a:t>目前除了</a:t>
            </a:r>
            <a:r>
              <a:rPr lang="en-US" altLang="zh-CN" sz="2000" dirty="0"/>
              <a:t> </a:t>
            </a:r>
            <a:r>
              <a:rPr lang="en-US" altLang="zh-CN" sz="2000" dirty="0" err="1"/>
              <a:t>jQuery</a:t>
            </a:r>
            <a:r>
              <a:rPr lang="zh-CN" altLang="zh-CN" sz="2000" dirty="0"/>
              <a:t>，还有</a:t>
            </a:r>
            <a:r>
              <a:rPr lang="en-US" altLang="zh-CN" sz="2000" dirty="0"/>
              <a:t>5</a:t>
            </a:r>
            <a:r>
              <a:rPr lang="zh-CN" altLang="zh-CN" sz="2000" dirty="0"/>
              <a:t>个库较为</a:t>
            </a:r>
            <a:r>
              <a:rPr lang="zh-CN" altLang="zh-CN" sz="2000" dirty="0" smtClean="0"/>
              <a:t>流行</a:t>
            </a:r>
            <a:r>
              <a:rPr lang="zh-CN" altLang="en-US" sz="2000" dirty="0" smtClean="0"/>
              <a:t>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4</a:t>
            </a:r>
            <a:r>
              <a:rPr lang="en-US" altLang="zh-CN" b="1" dirty="0"/>
              <a:t>.</a:t>
            </a:r>
            <a:r>
              <a:rPr lang="en-US" altLang="zh-CN" b="1" dirty="0" smtClean="0"/>
              <a:t> </a:t>
            </a:r>
            <a:r>
              <a:rPr lang="en-US" altLang="zh-CN" b="1" dirty="0" err="1"/>
              <a:t>jQuery</a:t>
            </a:r>
            <a:r>
              <a:rPr lang="zh-CN" altLang="zh-CN" b="1" dirty="0"/>
              <a:t>操作</a:t>
            </a:r>
            <a:r>
              <a:rPr lang="en-US" altLang="zh-CN" b="1" dirty="0"/>
              <a:t>DOM</a:t>
            </a:r>
            <a:r>
              <a:rPr lang="zh-CN" altLang="zh-CN" b="1" dirty="0"/>
              <a:t>节点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 bwMode="auto">
          <a:xfrm>
            <a:off x="838622" y="1189556"/>
            <a:ext cx="60487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）添加元素</a:t>
            </a:r>
            <a:endParaRPr lang="zh-CN" altLang="zh-CN" sz="20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00818" y="2565698"/>
            <a:ext cx="48063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/>
              <a:t>内部添加的方式可以实现在元素内部添加元素，并且可以放到内部的最后面或者最前面，分别使用</a:t>
            </a:r>
            <a:r>
              <a:rPr lang="en-US" altLang="zh-CN" sz="2000" dirty="0">
                <a:solidFill>
                  <a:srgbClr val="FF0000"/>
                </a:solidFill>
              </a:rPr>
              <a:t>append() </a:t>
            </a:r>
            <a:r>
              <a:rPr lang="zh-CN" altLang="zh-CN" sz="2000" dirty="0"/>
              <a:t>和</a:t>
            </a:r>
            <a:r>
              <a:rPr lang="en-US" altLang="zh-CN" sz="2000" dirty="0">
                <a:solidFill>
                  <a:srgbClr val="FF0000"/>
                </a:solidFill>
              </a:rPr>
              <a:t>prepend()</a:t>
            </a:r>
            <a:r>
              <a:rPr lang="zh-CN" altLang="zh-CN" sz="2000" dirty="0"/>
              <a:t>实现</a:t>
            </a:r>
            <a:r>
              <a:rPr lang="zh-CN" altLang="en-US" sz="2000" dirty="0"/>
              <a:t>。</a:t>
            </a:r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6023198" y="1188254"/>
            <a:ext cx="3195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b="1" dirty="0">
                <a:latin typeface="+mn-ea"/>
              </a:rPr>
              <a:t>【案例</a:t>
            </a:r>
            <a:r>
              <a:rPr lang="en-US" altLang="zh-CN" sz="1800" b="1" dirty="0">
                <a:latin typeface="+mn-ea"/>
              </a:rPr>
              <a:t>6.2.14</a:t>
            </a:r>
            <a:r>
              <a:rPr lang="zh-CN" altLang="zh-CN" sz="1800" b="1" dirty="0">
                <a:latin typeface="+mn-ea"/>
              </a:rPr>
              <a:t>】内部添加元素</a:t>
            </a:r>
            <a:endParaRPr lang="zh-CN" altLang="zh-CN" sz="1800" b="1" dirty="0">
              <a:latin typeface="+mn-ea"/>
            </a:endParaRPr>
          </a:p>
        </p:txBody>
      </p:sp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198" y="1669281"/>
            <a:ext cx="5487988" cy="456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1342678" y="1862436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buFont typeface="+mj-ea"/>
              <a:buAutoNum type="circleNumDbPlain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内部添加</a:t>
            </a:r>
            <a:endPara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4</a:t>
            </a:r>
            <a:r>
              <a:rPr lang="en-US" altLang="zh-CN" b="1" dirty="0"/>
              <a:t>.</a:t>
            </a:r>
            <a:r>
              <a:rPr lang="en-US" altLang="zh-CN" b="1" dirty="0" smtClean="0"/>
              <a:t> </a:t>
            </a:r>
            <a:r>
              <a:rPr lang="en-US" altLang="zh-CN" b="1" dirty="0" err="1"/>
              <a:t>jQuery</a:t>
            </a:r>
            <a:r>
              <a:rPr lang="zh-CN" altLang="zh-CN" b="1" dirty="0"/>
              <a:t>操作</a:t>
            </a:r>
            <a:r>
              <a:rPr lang="en-US" altLang="zh-CN" b="1" dirty="0"/>
              <a:t>DOM</a:t>
            </a:r>
            <a:r>
              <a:rPr lang="zh-CN" altLang="zh-CN" b="1" dirty="0"/>
              <a:t>节点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 bwMode="auto">
          <a:xfrm>
            <a:off x="838622" y="1189556"/>
            <a:ext cx="60487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）添加元素</a:t>
            </a:r>
            <a:endParaRPr lang="zh-CN" altLang="zh-CN" sz="20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85138" y="2554569"/>
            <a:ext cx="44060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/>
              <a:t>外部添加就是把元素放入目标元素的后面或者前面，分别使用</a:t>
            </a:r>
            <a:r>
              <a:rPr lang="en-US" altLang="zh-CN" sz="2000" dirty="0">
                <a:solidFill>
                  <a:srgbClr val="FF0000"/>
                </a:solidFill>
              </a:rPr>
              <a:t>after()</a:t>
            </a:r>
            <a:r>
              <a:rPr lang="zh-CN" altLang="zh-CN" sz="2000" dirty="0"/>
              <a:t>和</a:t>
            </a:r>
            <a:r>
              <a:rPr lang="en-US" altLang="zh-CN" sz="2000" dirty="0">
                <a:solidFill>
                  <a:srgbClr val="FF0000"/>
                </a:solidFill>
              </a:rPr>
              <a:t>before()</a:t>
            </a:r>
            <a:r>
              <a:rPr lang="zh-CN" altLang="zh-CN" sz="2000" dirty="0"/>
              <a:t>方法来实现。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5951190" y="1004890"/>
            <a:ext cx="3195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b="1" dirty="0">
                <a:latin typeface="+mn-ea"/>
              </a:rPr>
              <a:t>【案例</a:t>
            </a:r>
            <a:r>
              <a:rPr lang="en-US" altLang="zh-CN" sz="1800" b="1" dirty="0">
                <a:latin typeface="+mn-ea"/>
              </a:rPr>
              <a:t>6.2.15</a:t>
            </a:r>
            <a:r>
              <a:rPr lang="zh-CN" altLang="zh-CN" sz="1800" b="1" dirty="0">
                <a:latin typeface="+mn-ea"/>
              </a:rPr>
              <a:t>】外部添加元素</a:t>
            </a:r>
            <a:endParaRPr lang="zh-CN" altLang="zh-CN" sz="1800" b="1" dirty="0">
              <a:latin typeface="+mn-ea"/>
            </a:endParaRPr>
          </a:p>
        </p:txBody>
      </p:sp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190" y="1575475"/>
            <a:ext cx="5487988" cy="456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1342678" y="1845618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buFont typeface="+mj-ea"/>
              <a:buAutoNum type="circleNumDbPlain" startAt="2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外部添加</a:t>
            </a:r>
            <a:endPara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0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4</a:t>
            </a:r>
            <a:r>
              <a:rPr lang="en-US" altLang="zh-CN" b="1" dirty="0"/>
              <a:t>.</a:t>
            </a:r>
            <a:r>
              <a:rPr lang="en-US" altLang="zh-CN" b="1" dirty="0" smtClean="0"/>
              <a:t> </a:t>
            </a:r>
            <a:r>
              <a:rPr lang="en-US" altLang="zh-CN" b="1" dirty="0" err="1"/>
              <a:t>jQuery</a:t>
            </a:r>
            <a:r>
              <a:rPr lang="zh-CN" altLang="zh-CN" b="1" dirty="0"/>
              <a:t>操作</a:t>
            </a:r>
            <a:r>
              <a:rPr lang="en-US" altLang="zh-CN" b="1" dirty="0"/>
              <a:t>DOM</a:t>
            </a:r>
            <a:r>
              <a:rPr lang="zh-CN" altLang="zh-CN" b="1" dirty="0"/>
              <a:t>节点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 bwMode="auto">
          <a:xfrm>
            <a:off x="838622" y="1189556"/>
            <a:ext cx="60487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）删除元素</a:t>
            </a:r>
            <a:endParaRPr lang="zh-CN" altLang="zh-CN" sz="20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98662" y="1846447"/>
            <a:ext cx="97210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/>
              <a:t>删除元素分为</a:t>
            </a:r>
            <a:r>
              <a:rPr lang="zh-CN" altLang="zh-CN" sz="2000" dirty="0">
                <a:solidFill>
                  <a:srgbClr val="FF0000"/>
                </a:solidFill>
              </a:rPr>
              <a:t>删除匹配的元素本身</a:t>
            </a:r>
            <a:r>
              <a:rPr lang="zh-CN" altLang="zh-CN" sz="2000" dirty="0"/>
              <a:t>、</a:t>
            </a:r>
            <a:r>
              <a:rPr lang="zh-CN" altLang="zh-CN" sz="2000" dirty="0">
                <a:solidFill>
                  <a:srgbClr val="FF0000"/>
                </a:solidFill>
              </a:rPr>
              <a:t>删除匹配的元素里面的子节点</a:t>
            </a:r>
            <a:r>
              <a:rPr lang="zh-CN" altLang="zh-CN" sz="2000" dirty="0"/>
              <a:t>两种情况。</a:t>
            </a:r>
            <a:endParaRPr lang="zh-CN" altLang="en-US" sz="2000" dirty="0">
              <a:latin typeface="+mn-ea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566814" y="3492283"/>
          <a:ext cx="7128792" cy="942975"/>
        </p:xfrm>
        <a:graphic>
          <a:graphicData uri="http://schemas.openxmlformats.org/drawingml/2006/table">
            <a:tbl>
              <a:tblPr firstRow="1" firstCol="1" bandRow="1"/>
              <a:tblGrid>
                <a:gridCol w="2519577"/>
                <a:gridCol w="4609215"/>
              </a:tblGrid>
              <a:tr h="3124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dirty="0">
                          <a:effectLst/>
                          <a:latin typeface="+mn-ea"/>
                          <a:ea typeface="+mn-ea"/>
                        </a:rPr>
                        <a:t>语法</a:t>
                      </a:r>
                      <a:endParaRPr lang="zh-CN" sz="2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dirty="0">
                          <a:effectLst/>
                          <a:latin typeface="+mn-ea"/>
                          <a:ea typeface="+mn-ea"/>
                        </a:rPr>
                        <a:t>说明</a:t>
                      </a:r>
                      <a:endParaRPr lang="zh-CN" sz="2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ea"/>
                          <a:ea typeface="+mn-ea"/>
                        </a:rPr>
                        <a:t>empty()</a:t>
                      </a:r>
                      <a:endParaRPr lang="zh-CN" sz="20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  <a:latin typeface="+mn-ea"/>
                          <a:ea typeface="+mn-ea"/>
                        </a:rPr>
                        <a:t>清空元素的内容，但不删除元素本身</a:t>
                      </a:r>
                      <a:endParaRPr lang="zh-CN" sz="2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ea"/>
                          <a:ea typeface="+mn-ea"/>
                        </a:rPr>
                        <a:t>remove()</a:t>
                      </a:r>
                      <a:endParaRPr lang="zh-CN" sz="2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  <a:latin typeface="+mn-ea"/>
                          <a:ea typeface="+mn-ea"/>
                        </a:rPr>
                        <a:t>清空元素的内容，并删除元素本身</a:t>
                      </a:r>
                      <a:endParaRPr lang="zh-CN" sz="2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418940" y="2896789"/>
            <a:ext cx="46805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表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6-11 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删除元素的方法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4</a:t>
            </a:r>
            <a:r>
              <a:rPr lang="en-US" altLang="zh-CN" b="1" dirty="0"/>
              <a:t>.</a:t>
            </a:r>
            <a:r>
              <a:rPr lang="en-US" altLang="zh-CN" b="1" dirty="0" smtClean="0"/>
              <a:t> </a:t>
            </a:r>
            <a:r>
              <a:rPr lang="en-US" altLang="zh-CN" b="1" dirty="0" err="1"/>
              <a:t>jQuery</a:t>
            </a:r>
            <a:r>
              <a:rPr lang="zh-CN" altLang="zh-CN" b="1" dirty="0"/>
              <a:t>操作</a:t>
            </a:r>
            <a:r>
              <a:rPr lang="en-US" altLang="zh-CN" b="1" dirty="0"/>
              <a:t>DOM</a:t>
            </a:r>
            <a:r>
              <a:rPr lang="zh-CN" altLang="zh-CN" b="1" dirty="0"/>
              <a:t>节点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 bwMode="auto">
          <a:xfrm>
            <a:off x="838622" y="1189556"/>
            <a:ext cx="60487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）删除元素</a:t>
            </a:r>
            <a:endParaRPr lang="zh-CN" altLang="zh-CN" sz="20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30710" y="2093000"/>
            <a:ext cx="27334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800" b="1" dirty="0">
                <a:latin typeface="+mn-ea"/>
              </a:rPr>
              <a:t>【案例</a:t>
            </a:r>
            <a:r>
              <a:rPr lang="en-US" altLang="zh-CN" sz="1800" b="1" dirty="0">
                <a:latin typeface="+mn-ea"/>
              </a:rPr>
              <a:t>6.2.16</a:t>
            </a:r>
            <a:r>
              <a:rPr lang="zh-CN" altLang="zh-CN" sz="1800" b="1" dirty="0">
                <a:latin typeface="+mn-ea"/>
              </a:rPr>
              <a:t>】删除元素</a:t>
            </a:r>
            <a:endParaRPr lang="zh-CN" altLang="zh-CN" sz="1800" b="1" dirty="0">
              <a:latin typeface="+mn-ea"/>
            </a:endParaRPr>
          </a:p>
        </p:txBody>
      </p:sp>
      <p:pic>
        <p:nvPicPr>
          <p:cNvPr id="52225" name="Picture 1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1"/>
          <a:stretch>
            <a:fillRect/>
          </a:stretch>
        </p:blipFill>
        <p:spPr bwMode="auto">
          <a:xfrm>
            <a:off x="6239222" y="45418"/>
            <a:ext cx="5487988" cy="6814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</p:pic>
      <p:sp>
        <p:nvSpPr>
          <p:cNvPr id="7" name="矩形 6"/>
          <p:cNvSpPr/>
          <p:nvPr/>
        </p:nvSpPr>
        <p:spPr>
          <a:xfrm>
            <a:off x="622598" y="5591212"/>
            <a:ext cx="5112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</a:rPr>
              <a:t>说明</a:t>
            </a:r>
            <a:r>
              <a:rPr lang="zh-CN" altLang="en-US" sz="2000" dirty="0" smtClean="0">
                <a:solidFill>
                  <a:srgbClr val="0070C0"/>
                </a:solidFill>
              </a:rPr>
              <a:t>：</a:t>
            </a:r>
            <a:r>
              <a:rPr lang="en-US" altLang="zh-CN" sz="2000" dirty="0"/>
              <a:t>empty</a:t>
            </a:r>
            <a:r>
              <a:rPr lang="zh-CN" altLang="zh-CN" sz="2000" dirty="0"/>
              <a:t>是清空</a:t>
            </a:r>
            <a:r>
              <a:rPr lang="en-US" altLang="zh-CN" sz="2000" dirty="0" err="1"/>
              <a:t>ul</a:t>
            </a:r>
            <a:r>
              <a:rPr lang="zh-CN" altLang="zh-CN" sz="2000" dirty="0"/>
              <a:t>的子元素，但不删除</a:t>
            </a:r>
            <a:r>
              <a:rPr lang="en-US" altLang="zh-CN" sz="2000" dirty="0" err="1"/>
              <a:t>ul</a:t>
            </a:r>
            <a:r>
              <a:rPr lang="zh-CN" altLang="zh-CN" sz="2000" dirty="0"/>
              <a:t>，而</a:t>
            </a:r>
            <a:r>
              <a:rPr lang="en-US" altLang="zh-CN" sz="2000" dirty="0"/>
              <a:t>remove()</a:t>
            </a:r>
            <a:r>
              <a:rPr lang="zh-CN" altLang="zh-CN" sz="2000" dirty="0"/>
              <a:t>将</a:t>
            </a:r>
            <a:r>
              <a:rPr lang="en-US" altLang="zh-CN" sz="2000" dirty="0" err="1"/>
              <a:t>ol</a:t>
            </a:r>
            <a:r>
              <a:rPr lang="zh-CN" altLang="zh-CN" sz="2000" dirty="0"/>
              <a:t>元素及其子元素统统删除了。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>
            <a:off x="0" y="1797235"/>
            <a:ext cx="12190413" cy="27164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pic>
        <p:nvPicPr>
          <p:cNvPr id="74" name="Picture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482" y="1355747"/>
            <a:ext cx="617061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60426" y="2349674"/>
            <a:ext cx="4827268" cy="130804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0" lvl="1"/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en-US" altLang="zh-CN" sz="3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spcBef>
                <a:spcPts val="600"/>
              </a:spcBef>
            </a:pPr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事件处理机制</a:t>
            </a:r>
            <a:endParaRPr lang="en-US" altLang="zh-CN" sz="3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355" y="1797235"/>
            <a:ext cx="4291474" cy="2716422"/>
          </a:xfrm>
          <a:prstGeom prst="rect">
            <a:avLst/>
          </a:prstGeom>
          <a:blipFill>
            <a:blip r:embed="rId2"/>
            <a:stretch>
              <a:fillRect l="-5000" r="-5000"/>
            </a:stretch>
          </a:blipFill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1</a:t>
            </a:r>
            <a:r>
              <a:rPr lang="en-US" altLang="zh-CN" b="1" dirty="0"/>
              <a:t>. jQuery</a:t>
            </a:r>
            <a:r>
              <a:rPr lang="zh-CN" altLang="en-US" b="1" dirty="0"/>
              <a:t>事件处理概述</a:t>
            </a:r>
            <a:endParaRPr lang="zh-CN" altLang="en-US" sz="2800" b="1" dirty="0"/>
          </a:p>
        </p:txBody>
      </p: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549910" y="1341120"/>
            <a:ext cx="10657864" cy="61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  <a:ea typeface="+mn-ea"/>
              </a:rPr>
              <a:t>事件是网站中非常重要的一部分，事件的应用使得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页面的行为</a:t>
            </a:r>
            <a:r>
              <a:rPr lang="zh-CN" altLang="en-US" sz="2000" dirty="0">
                <a:latin typeface="+mn-ea"/>
                <a:ea typeface="+mn-ea"/>
              </a:rPr>
              <a:t>与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页面的结构</a:t>
            </a:r>
            <a:r>
              <a:rPr lang="zh-CN" altLang="en-US" sz="2000" dirty="0">
                <a:latin typeface="+mn-ea"/>
                <a:ea typeface="+mn-ea"/>
              </a:rPr>
              <a:t>之间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耦合松散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9" name="矩形 13"/>
          <p:cNvSpPr>
            <a:spLocks noChangeArrowheads="1"/>
          </p:cNvSpPr>
          <p:nvPr/>
        </p:nvSpPr>
        <p:spPr bwMode="auto">
          <a:xfrm>
            <a:off x="549910" y="2127193"/>
            <a:ext cx="10153808" cy="123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  <a:ea typeface="+mn-ea"/>
              </a:rPr>
              <a:t>通过</a:t>
            </a:r>
            <a:r>
              <a:rPr lang="en-US" altLang="zh-CN" sz="2000" dirty="0">
                <a:latin typeface="+mn-ea"/>
                <a:ea typeface="+mn-ea"/>
              </a:rPr>
              <a:t>JavaScript</a:t>
            </a:r>
            <a:r>
              <a:rPr lang="zh-CN" altLang="en-US" sz="2000" dirty="0">
                <a:latin typeface="+mn-ea"/>
                <a:ea typeface="+mn-ea"/>
              </a:rPr>
              <a:t>对事件进行处理，但是在某些浏览器中容易碰到兼容问题，使得网站无法正常运行。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0" name="矩形 13"/>
          <p:cNvSpPr>
            <a:spLocks noChangeArrowheads="1"/>
          </p:cNvSpPr>
          <p:nvPr/>
        </p:nvSpPr>
        <p:spPr bwMode="auto">
          <a:xfrm>
            <a:off x="581659" y="3534834"/>
            <a:ext cx="10153808" cy="61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  <a:ea typeface="+mn-ea"/>
              </a:rPr>
              <a:t>对此，</a:t>
            </a:r>
            <a:r>
              <a:rPr lang="en-US" altLang="zh-CN" sz="2000" dirty="0">
                <a:latin typeface="+mn-ea"/>
                <a:ea typeface="+mn-ea"/>
              </a:rPr>
              <a:t>jQuery</a:t>
            </a:r>
            <a:r>
              <a:rPr lang="zh-CN" altLang="en-US" sz="2000" dirty="0">
                <a:latin typeface="+mn-ea"/>
                <a:ea typeface="+mn-ea"/>
              </a:rPr>
              <a:t>对常用的事件进行了封装，形成了一套</a:t>
            </a:r>
            <a:r>
              <a:rPr lang="en-US" altLang="zh-CN" sz="2000" dirty="0">
                <a:latin typeface="+mn-ea"/>
                <a:ea typeface="+mn-ea"/>
              </a:rPr>
              <a:t>jQuery</a:t>
            </a:r>
            <a:r>
              <a:rPr lang="zh-CN" altLang="en-US" sz="2000" dirty="0">
                <a:latin typeface="+mn-ea"/>
                <a:ea typeface="+mn-ea"/>
              </a:rPr>
              <a:t>事件处理机制。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uiExpand="1" build="p"/>
      <p:bldP spid="10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2</a:t>
            </a:r>
            <a:r>
              <a:rPr lang="en-US" altLang="zh-CN" b="1" dirty="0"/>
              <a:t>.</a:t>
            </a:r>
            <a:r>
              <a:rPr lang="zh-CN" altLang="en-US" b="1" dirty="0"/>
              <a:t>页面加载事件</a:t>
            </a:r>
            <a:endParaRPr lang="zh-CN" altLang="en-US" sz="2800" b="1" dirty="0"/>
          </a:p>
        </p:txBody>
      </p: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549910" y="1341120"/>
            <a:ext cx="10657864" cy="61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>
                <a:latin typeface="+mn-ea"/>
                <a:ea typeface="+mn-ea"/>
              </a:rPr>
              <a:t>JavaScript</a:t>
            </a:r>
            <a:r>
              <a:rPr lang="zh-CN" altLang="en-US" sz="2000" dirty="0">
                <a:latin typeface="+mn-ea"/>
                <a:ea typeface="+mn-ea"/>
              </a:rPr>
              <a:t>中很重要的一个操作是对页面中的</a:t>
            </a:r>
            <a:r>
              <a:rPr lang="en-US" altLang="zh-CN" sz="2000" dirty="0">
                <a:latin typeface="+mn-ea"/>
                <a:ea typeface="+mn-ea"/>
              </a:rPr>
              <a:t>DOM</a:t>
            </a:r>
            <a:r>
              <a:rPr lang="zh-CN" altLang="en-US" sz="2000" dirty="0">
                <a:latin typeface="+mn-ea"/>
                <a:ea typeface="+mn-ea"/>
              </a:rPr>
              <a:t>进行操作。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9" name="矩形 13"/>
          <p:cNvSpPr>
            <a:spLocks noChangeArrowheads="1"/>
          </p:cNvSpPr>
          <p:nvPr/>
        </p:nvSpPr>
        <p:spPr bwMode="auto">
          <a:xfrm>
            <a:off x="549910" y="2127193"/>
            <a:ext cx="11305936" cy="61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  <a:ea typeface="+mn-ea"/>
              </a:rPr>
              <a:t>如果</a:t>
            </a:r>
            <a:r>
              <a:rPr lang="en-US" altLang="zh-CN" sz="2000" dirty="0">
                <a:latin typeface="+mn-ea"/>
                <a:ea typeface="+mn-ea"/>
              </a:rPr>
              <a:t>JavaScript</a:t>
            </a:r>
            <a:r>
              <a:rPr lang="zh-CN" altLang="en-US" sz="2000" dirty="0">
                <a:latin typeface="+mn-ea"/>
                <a:ea typeface="+mn-ea"/>
              </a:rPr>
              <a:t>代码位于页面上方（如</a:t>
            </a:r>
            <a:r>
              <a:rPr lang="en-US" altLang="zh-CN" sz="2000" dirty="0">
                <a:latin typeface="+mn-ea"/>
                <a:ea typeface="+mn-ea"/>
              </a:rPr>
              <a:t>head</a:t>
            </a:r>
            <a:r>
              <a:rPr lang="zh-CN" altLang="en-US" sz="2000" dirty="0">
                <a:latin typeface="+mn-ea"/>
                <a:ea typeface="+mn-ea"/>
              </a:rPr>
              <a:t>标签内），很有可能因为</a:t>
            </a:r>
            <a:r>
              <a:rPr lang="en-US" altLang="zh-CN" sz="2000" dirty="0">
                <a:latin typeface="+mn-ea"/>
                <a:ea typeface="+mn-ea"/>
              </a:rPr>
              <a:t>DOM</a:t>
            </a:r>
            <a:r>
              <a:rPr lang="zh-CN" altLang="en-US" sz="2000" dirty="0">
                <a:latin typeface="+mn-ea"/>
                <a:ea typeface="+mn-ea"/>
              </a:rPr>
              <a:t>还未加载，而出现错误。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0" name="矩形 13"/>
          <p:cNvSpPr>
            <a:spLocks noChangeArrowheads="1"/>
          </p:cNvSpPr>
          <p:nvPr/>
        </p:nvSpPr>
        <p:spPr bwMode="auto">
          <a:xfrm>
            <a:off x="590555" y="2913266"/>
            <a:ext cx="11058844" cy="123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  <a:ea typeface="+mn-ea"/>
              </a:rPr>
              <a:t>为了解决这个问题，一般来说</a:t>
            </a:r>
            <a:r>
              <a:rPr lang="en-US" altLang="zh-CN" sz="2000" dirty="0">
                <a:latin typeface="+mn-ea"/>
                <a:ea typeface="+mn-ea"/>
              </a:rPr>
              <a:t>JavaScript</a:t>
            </a:r>
            <a:r>
              <a:rPr lang="zh-CN" altLang="en-US" sz="2000" dirty="0">
                <a:latin typeface="+mn-ea"/>
                <a:ea typeface="+mn-ea"/>
              </a:rPr>
              <a:t>代码需要被包裹在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ea typeface="+mn-ea"/>
              </a:rPr>
              <a:t>window.onload</a:t>
            </a:r>
            <a:r>
              <a:rPr lang="zh-CN" altLang="en-US" sz="2000" dirty="0">
                <a:latin typeface="+mn-ea"/>
                <a:ea typeface="+mn-ea"/>
              </a:rPr>
              <a:t>事件的处理程序中。</a:t>
            </a:r>
            <a:r>
              <a:rPr lang="en-US" altLang="zh-CN" sz="2000" dirty="0">
                <a:latin typeface="+mn-ea"/>
                <a:ea typeface="+mn-ea"/>
              </a:rPr>
              <a:t>onload</a:t>
            </a:r>
            <a:r>
              <a:rPr lang="zh-CN" altLang="en-US" sz="2000" dirty="0">
                <a:latin typeface="+mn-ea"/>
                <a:ea typeface="+mn-ea"/>
              </a:rPr>
              <a:t>事件会在页面所有内容（包括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DOM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元素</a:t>
            </a:r>
            <a:r>
              <a:rPr lang="zh-CN" altLang="en-US" sz="2000" dirty="0">
                <a:latin typeface="+mn-ea"/>
                <a:ea typeface="+mn-ea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图片</a:t>
            </a:r>
            <a:r>
              <a:rPr lang="zh-CN" altLang="en-US" sz="2000" dirty="0">
                <a:latin typeface="+mn-ea"/>
                <a:ea typeface="+mn-ea"/>
              </a:rPr>
              <a:t>等资源文件）都加载完成后触发。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7" name="矩形 13"/>
          <p:cNvSpPr>
            <a:spLocks noChangeArrowheads="1"/>
          </p:cNvSpPr>
          <p:nvPr/>
        </p:nvSpPr>
        <p:spPr bwMode="auto">
          <a:xfrm>
            <a:off x="509265" y="4117356"/>
            <a:ext cx="11090593" cy="123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  <a:ea typeface="+mn-ea"/>
              </a:rPr>
              <a:t>如果页面结构复杂、图片资源很多，那么</a:t>
            </a:r>
            <a:r>
              <a:rPr lang="en-US" altLang="zh-CN" sz="2000" dirty="0">
                <a:latin typeface="+mn-ea"/>
                <a:ea typeface="+mn-ea"/>
              </a:rPr>
              <a:t>JavaScript</a:t>
            </a:r>
            <a:r>
              <a:rPr lang="zh-CN" altLang="en-US" sz="2000" dirty="0">
                <a:latin typeface="+mn-ea"/>
                <a:ea typeface="+mn-ea"/>
              </a:rPr>
              <a:t>代码就需要等待较长时间后才能执行，网页的响应速度就很慢，影响用户体验。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uiExpand="1" build="p"/>
      <p:bldP spid="10" grpId="0" uiExpand="1" build="p"/>
      <p:bldP spid="7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2</a:t>
            </a:r>
            <a:r>
              <a:rPr lang="en-US" altLang="zh-CN" b="1" dirty="0"/>
              <a:t>.</a:t>
            </a:r>
            <a:r>
              <a:rPr lang="zh-CN" altLang="en-US" b="1" dirty="0"/>
              <a:t>页面加载事件</a:t>
            </a:r>
            <a:endParaRPr lang="zh-CN" altLang="en-US" sz="2800" b="1" dirty="0"/>
          </a:p>
        </p:txBody>
      </p: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549910" y="1341120"/>
            <a:ext cx="10657864" cy="123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>
                <a:latin typeface="+mn-ea"/>
                <a:ea typeface="+mn-ea"/>
              </a:rPr>
              <a:t>jQuery</a:t>
            </a:r>
            <a:r>
              <a:rPr lang="zh-CN" altLang="en-US" sz="2000" dirty="0">
                <a:latin typeface="+mn-ea"/>
                <a:ea typeface="+mn-ea"/>
              </a:rPr>
              <a:t>提供了</a:t>
            </a:r>
            <a:r>
              <a:rPr lang="en-US" altLang="zh-CN" sz="2000" dirty="0">
                <a:latin typeface="+mn-ea"/>
                <a:ea typeface="+mn-ea"/>
              </a:rPr>
              <a:t>ready</a:t>
            </a:r>
            <a:r>
              <a:rPr lang="zh-CN" altLang="en-US" sz="2000" dirty="0">
                <a:latin typeface="+mn-ea"/>
                <a:ea typeface="+mn-ea"/>
              </a:rPr>
              <a:t>事件作为页面加载事件，它在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DOM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元素</a:t>
            </a:r>
            <a:r>
              <a:rPr lang="zh-CN" altLang="en-US" sz="2000" dirty="0">
                <a:latin typeface="+mn-ea"/>
                <a:ea typeface="+mn-ea"/>
              </a:rPr>
              <a:t>加载完成后就可以被触发，响应速度得到提高。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0" name="矩形 13"/>
          <p:cNvSpPr>
            <a:spLocks noChangeArrowheads="1"/>
          </p:cNvSpPr>
          <p:nvPr/>
        </p:nvSpPr>
        <p:spPr bwMode="auto">
          <a:xfrm>
            <a:off x="541014" y="2603422"/>
            <a:ext cx="11058844" cy="61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>
                <a:latin typeface="+mn-ea"/>
                <a:ea typeface="+mn-ea"/>
              </a:rPr>
              <a:t>ready</a:t>
            </a:r>
            <a:r>
              <a:rPr lang="zh-CN" altLang="en-US" sz="2000" dirty="0">
                <a:latin typeface="+mn-ea"/>
                <a:ea typeface="+mn-ea"/>
              </a:rPr>
              <a:t>事件的语法如下：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46073" y="3501802"/>
            <a:ext cx="6092825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//</a:t>
            </a:r>
            <a:r>
              <a:rPr lang="zh-CN" altLang="en-US" sz="2000" i="1" dirty="0">
                <a:solidFill>
                  <a:srgbClr val="FF0000"/>
                </a:solidFill>
                <a:latin typeface="+mn-ea"/>
              </a:rPr>
              <a:t>写法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1</a:t>
            </a:r>
            <a:endParaRPr lang="en-US" altLang="zh-CN" sz="2000" i="1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$(document).ready(function(){</a:t>
            </a:r>
            <a:endParaRPr lang="en-US" altLang="zh-CN" sz="2000" i="1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     //</a:t>
            </a:r>
            <a:r>
              <a:rPr lang="zh-CN" altLang="en-US" sz="2000" i="1" dirty="0">
                <a:solidFill>
                  <a:srgbClr val="FF0000"/>
                </a:solidFill>
                <a:latin typeface="+mn-ea"/>
              </a:rPr>
              <a:t>页面加载后要执行的代码</a:t>
            </a:r>
            <a:endParaRPr lang="zh-CN" altLang="en-US" sz="2000" i="1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});</a:t>
            </a:r>
            <a:endParaRPr lang="en-US" altLang="zh-CN" sz="2000" i="1" dirty="0">
              <a:solidFill>
                <a:srgbClr val="FF0000"/>
              </a:solidFill>
              <a:latin typeface="+mn-ea"/>
            </a:endParaRPr>
          </a:p>
          <a:p>
            <a:endParaRPr lang="en-US" altLang="zh-CN" sz="2000" i="1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//</a:t>
            </a:r>
            <a:r>
              <a:rPr lang="zh-CN" altLang="en-US" sz="2000" i="1" dirty="0">
                <a:solidFill>
                  <a:srgbClr val="FF0000"/>
                </a:solidFill>
                <a:latin typeface="+mn-ea"/>
              </a:rPr>
              <a:t>写法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2</a:t>
            </a:r>
            <a:endParaRPr lang="en-US" altLang="zh-CN" sz="2000" i="1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$(function(){</a:t>
            </a:r>
            <a:endParaRPr lang="en-US" altLang="zh-CN" sz="2000" i="1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     //</a:t>
            </a:r>
            <a:r>
              <a:rPr lang="zh-CN" altLang="en-US" sz="2000" i="1" dirty="0">
                <a:solidFill>
                  <a:srgbClr val="FF0000"/>
                </a:solidFill>
                <a:latin typeface="+mn-ea"/>
              </a:rPr>
              <a:t>页面加载后要执行的代码</a:t>
            </a:r>
            <a:endParaRPr lang="zh-CN" altLang="en-US" sz="2000" i="1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sz="2000" i="1" dirty="0">
                <a:solidFill>
                  <a:srgbClr val="FF0000"/>
                </a:solidFill>
                <a:latin typeface="+mn-ea"/>
              </a:rPr>
              <a:t>});</a:t>
            </a:r>
            <a:endParaRPr lang="en-US" altLang="zh-CN" sz="2000" i="1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0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事件绑定</a:t>
            </a:r>
            <a:endParaRPr lang="zh-CN" altLang="en-US" sz="2800" b="1" dirty="0"/>
          </a:p>
        </p:txBody>
      </p: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1247594" y="1339165"/>
            <a:ext cx="10657864" cy="61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  <a:ea typeface="+mn-ea"/>
              </a:rPr>
              <a:t>在</a:t>
            </a:r>
            <a:r>
              <a:rPr lang="en-US" altLang="zh-CN" sz="2000" dirty="0">
                <a:latin typeface="+mn-ea"/>
                <a:ea typeface="+mn-ea"/>
              </a:rPr>
              <a:t>jQuery</a:t>
            </a:r>
            <a:r>
              <a:rPr lang="zh-CN" altLang="en-US" sz="2000" dirty="0">
                <a:latin typeface="+mn-ea"/>
                <a:ea typeface="+mn-ea"/>
              </a:rPr>
              <a:t>中，有两种方式实现事件的绑定。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1" name="左大括号 10"/>
          <p:cNvSpPr/>
          <p:nvPr/>
        </p:nvSpPr>
        <p:spPr>
          <a:xfrm>
            <a:off x="3142878" y="2781722"/>
            <a:ext cx="648072" cy="2121707"/>
          </a:xfrm>
          <a:prstGeom prst="leftBrace">
            <a:avLst/>
          </a:prstGeom>
          <a:ln>
            <a:solidFill>
              <a:schemeClr val="accent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439073" y="36458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事件绑定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78983" y="2550889"/>
            <a:ext cx="2590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jQuery</a:t>
            </a:r>
            <a:r>
              <a:rPr lang="zh-CN" altLang="en-US" b="1" dirty="0">
                <a:solidFill>
                  <a:schemeClr val="accent1"/>
                </a:solidFill>
              </a:rPr>
              <a:t>的事件方法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078983" y="4581922"/>
            <a:ext cx="2497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jQuery</a:t>
            </a:r>
            <a:r>
              <a:rPr lang="zh-CN" altLang="en-US" b="1" dirty="0">
                <a:solidFill>
                  <a:schemeClr val="accent1"/>
                </a:solidFill>
              </a:rPr>
              <a:t>的</a:t>
            </a:r>
            <a:r>
              <a:rPr lang="en-US" altLang="zh-CN" b="1" dirty="0">
                <a:solidFill>
                  <a:schemeClr val="accent1"/>
                </a:solidFill>
              </a:rPr>
              <a:t>on()</a:t>
            </a:r>
            <a:r>
              <a:rPr lang="zh-CN" altLang="en-US" b="1" dirty="0">
                <a:solidFill>
                  <a:schemeClr val="accent1"/>
                </a:solidFill>
              </a:rPr>
              <a:t>方法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 animBg="1"/>
      <p:bldP spid="12" grpId="0"/>
      <p:bldP spid="13" grpId="0"/>
      <p:bldP spid="1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事件绑定</a:t>
            </a:r>
            <a:endParaRPr lang="zh-CN" altLang="en-US" sz="2800" b="1" dirty="0"/>
          </a:p>
        </p:txBody>
      </p:sp>
      <p:sp>
        <p:nvSpPr>
          <p:cNvPr id="2" name="矩形 38"/>
          <p:cNvSpPr>
            <a:spLocks noChangeArrowheads="1"/>
          </p:cNvSpPr>
          <p:nvPr/>
        </p:nvSpPr>
        <p:spPr bwMode="auto">
          <a:xfrm>
            <a:off x="838622" y="924066"/>
            <a:ext cx="84296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的事件方法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38622" y="1279813"/>
            <a:ext cx="11161240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常用的事件方法如表所示。大部分事件方法可以接收两个参数，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data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handler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。其中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data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为可选参数，当传入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data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的时候，事件处理程序可以接收到这个参数，并通过事件对象的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data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属性获取。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85510" y="2205658"/>
            <a:ext cx="10454311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6-12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常用事件方法</a:t>
            </a:r>
            <a:endParaRPr lang="zh-CN" altLang="en-US" sz="2000" dirty="0"/>
          </a:p>
        </p:txBody>
      </p:sp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1185510" y="2702767"/>
          <a:ext cx="10454312" cy="3958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2860"/>
                <a:gridCol w="3993493"/>
                <a:gridCol w="4827959"/>
              </a:tblGrid>
              <a:tr h="3745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分类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方法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</a:tr>
              <a:tr h="352487"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键盘事件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keydown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([[data], handler])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绑定</a:t>
                      </a:r>
                      <a:r>
                        <a:rPr lang="en-US" altLang="zh-CN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keydown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事件处理程序。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540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keypress([[data], handler])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绑定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keypress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事件处理程序。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540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keyup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([[data], handler])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绑定</a:t>
                      </a:r>
                      <a:r>
                        <a:rPr lang="en-US" altLang="zh-CN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keyup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事件处理程序。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540">
                <a:tc rowSpan="6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表单事件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focus([[data], handler])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绑定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focus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事件处理程序。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540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blur([[data], handler])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绑定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blur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事件处理程序。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540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focusin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([[data], handler])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绑定</a:t>
                      </a:r>
                      <a:r>
                        <a:rPr lang="en-US" altLang="zh-CN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focusin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（支持冒泡）事件处理程序。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540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focusout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([[data], handler])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绑定</a:t>
                      </a: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focusout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支持冒泡）事件处理程序。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540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change([[data], handler])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绑定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change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事件处理程序。当表单域值发生改变时触发。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540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submit([[data], handler])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绑定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submit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事件处理程序。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1</a:t>
            </a:r>
            <a:r>
              <a:rPr lang="en-US" altLang="zh-CN" b="1" dirty="0"/>
              <a:t>. </a:t>
            </a:r>
            <a:r>
              <a:rPr lang="en-US" altLang="zh-CN" b="1" dirty="0" err="1"/>
              <a:t>jQuery</a:t>
            </a:r>
            <a:r>
              <a:rPr lang="zh-CN" altLang="en-US" b="1" dirty="0"/>
              <a:t>概述</a:t>
            </a:r>
            <a:endParaRPr lang="zh-CN" altLang="en-US" sz="2800" b="1" dirty="0"/>
          </a:p>
        </p:txBody>
      </p:sp>
      <p:sp>
        <p:nvSpPr>
          <p:cNvPr id="103" name="矩形 102"/>
          <p:cNvSpPr/>
          <p:nvPr/>
        </p:nvSpPr>
        <p:spPr bwMode="auto">
          <a:xfrm>
            <a:off x="478472" y="1197610"/>
            <a:ext cx="508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defRPr/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下载并使用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2638" y="1821493"/>
            <a:ext cx="648072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</a:rPr>
              <a:t>打开</a:t>
            </a:r>
            <a:r>
              <a:rPr lang="en-US" altLang="zh-CN" sz="2000" dirty="0" err="1" smtClean="0">
                <a:latin typeface="+mn-ea"/>
              </a:rPr>
              <a:t>jQuery</a:t>
            </a:r>
            <a:r>
              <a:rPr lang="zh-CN" altLang="zh-CN" sz="2000" dirty="0">
                <a:latin typeface="+mn-ea"/>
              </a:rPr>
              <a:t>的官方网站（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http://jquery.com</a:t>
            </a:r>
            <a:r>
              <a:rPr lang="zh-CN" altLang="zh-CN" sz="2000" dirty="0" smtClean="0">
                <a:latin typeface="+mn-ea"/>
              </a:rPr>
              <a:t>）</a:t>
            </a:r>
            <a:endParaRPr lang="en-US" altLang="zh-CN" sz="2000" dirty="0" smtClean="0">
              <a:latin typeface="+mn-ea"/>
            </a:endParaRPr>
          </a:p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微软雅黑" panose="020B0503020204020204" pitchFamily="34" charset="-122"/>
                <a:sym typeface="+mn-ea"/>
              </a:rPr>
              <a:t>选择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cs typeface="微软雅黑" panose="020B0503020204020204" pitchFamily="34" charset="-122"/>
                <a:sym typeface="+mn-ea"/>
              </a:rPr>
              <a:t>Download 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cs typeface="微软雅黑" panose="020B0503020204020204" pitchFamily="34" charset="-122"/>
                <a:sym typeface="+mn-ea"/>
              </a:rPr>
              <a:t>jQuery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微软雅黑" panose="020B0503020204020204" pitchFamily="34" charset="-122"/>
                <a:sym typeface="+mn-ea"/>
              </a:rPr>
              <a:t>按钮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78" y="2741190"/>
            <a:ext cx="6021986" cy="3640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事件绑定</a:t>
            </a:r>
            <a:endParaRPr lang="zh-CN" altLang="en-US" sz="28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1185509" y="981522"/>
            <a:ext cx="11390417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6-12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常用事件方法</a:t>
            </a:r>
            <a:endParaRPr lang="zh-CN" altLang="en-US" sz="2000" dirty="0"/>
          </a:p>
        </p:txBody>
      </p:sp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1185509" y="1380302"/>
          <a:ext cx="11390417" cy="52568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9070"/>
                <a:gridCol w="4346046"/>
                <a:gridCol w="5265301"/>
              </a:tblGrid>
              <a:tr h="38198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分类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方法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</a:tr>
              <a:tr h="359497">
                <a:tc rowSpan="11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鼠标事件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click([[data], handler])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绑定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click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事件处理程序。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9894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dblclick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([[data], handler])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绑定</a:t>
                      </a:r>
                      <a:r>
                        <a:rPr lang="en-US" altLang="zh-CN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dblclick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（鼠标左键双击）事件处理程序。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989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contextmenu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([[data], handler])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绑定</a:t>
                      </a:r>
                      <a:r>
                        <a:rPr lang="en-US" altLang="zh-CN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contextmenu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（鼠标右击）事件处理程序。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989">
                <a:tc vMerge="1"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mousedown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([[data], handler])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绑定</a:t>
                      </a:r>
                      <a:r>
                        <a:rPr lang="en-US" altLang="zh-CN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mousedown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事件处理程序。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989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mouseup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([[data], handler])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绑定</a:t>
                      </a:r>
                      <a:r>
                        <a:rPr lang="en-US" altLang="zh-CN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mouseup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事件处理程序。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989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mouseenter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([[data], handler])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绑定</a:t>
                      </a:r>
                      <a:r>
                        <a:rPr lang="en-US" altLang="zh-CN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mouseenter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事件处理程序。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989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mouseleave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([[data], handler])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绑定</a:t>
                      </a:r>
                      <a:r>
                        <a:rPr lang="en-US" altLang="zh-CN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mouseleave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事件处理程序。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397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mousemove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([[data], handler])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绑定</a:t>
                      </a:r>
                      <a:r>
                        <a:rPr lang="en-US" altLang="zh-CN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mousemove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事件处理程序。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989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mouseover([[data], handler])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绑定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mouseover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事件处理程序。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989">
                <a:tc vMerge="1"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mouseout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([[data], handler])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绑定</a:t>
                      </a: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mouseout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事件处理程序。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989">
                <a:tc vMerge="1"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hover([</a:t>
                      </a: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handlerIn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[, </a:t>
                      </a: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handlerOut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]])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绑定两个事件处理程序到元素上，鼠标移入（</a:t>
                      </a:r>
                      <a:r>
                        <a:rPr lang="en-US" altLang="zh-CN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mouseenter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）和移出（</a:t>
                      </a:r>
                      <a:r>
                        <a:rPr lang="en-US" altLang="zh-CN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mouseleave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）元素时分别执行，若只绑定一个事件处理程序，则鼠标移入移出元素时，都执行该事件处理程序。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事件绑定</a:t>
            </a:r>
            <a:endParaRPr lang="zh-CN" altLang="en-US" sz="28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799997" y="1917626"/>
            <a:ext cx="11390416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6-12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常用事件方法</a:t>
            </a:r>
            <a:endParaRPr lang="zh-CN" altLang="en-US" sz="2000" dirty="0"/>
          </a:p>
        </p:txBody>
      </p:sp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799996" y="2565698"/>
          <a:ext cx="11390417" cy="10462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9070"/>
                <a:gridCol w="4346046"/>
                <a:gridCol w="5265301"/>
              </a:tblGrid>
              <a:tr h="38198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分类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方法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</a:tr>
              <a:tr h="359497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浏览器事件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resize([[data], handler])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绑定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resize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事件处理程序。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9894">
                <a:tc vMerge="1"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scroll([[data], handler])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绑定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scroll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事件处理程序。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事件绑定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94606" y="1117592"/>
            <a:ext cx="68173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案例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6.3.1】change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事件方法</a:t>
            </a:r>
            <a:endParaRPr lang="zh-CN" altLang="en-US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34" y="1535815"/>
            <a:ext cx="6336704" cy="5494379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事件绑定</a:t>
            </a:r>
            <a:endParaRPr lang="zh-CN" altLang="en-US" sz="2800" b="1" dirty="0"/>
          </a:p>
        </p:txBody>
      </p:sp>
      <p:sp>
        <p:nvSpPr>
          <p:cNvPr id="5" name="矩形 13"/>
          <p:cNvSpPr>
            <a:spLocks noChangeArrowheads="1"/>
          </p:cNvSpPr>
          <p:nvPr/>
        </p:nvSpPr>
        <p:spPr bwMode="auto">
          <a:xfrm>
            <a:off x="1247594" y="1339165"/>
            <a:ext cx="8736044" cy="123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latin typeface="+mn-ea"/>
                <a:ea typeface="+mn-ea"/>
              </a:rPr>
              <a:t>相比于其它事件方法，</a:t>
            </a:r>
            <a:r>
              <a:rPr lang="en-US" altLang="zh-CN" sz="2000" dirty="0">
                <a:latin typeface="+mn-ea"/>
                <a:ea typeface="+mn-ea"/>
              </a:rPr>
              <a:t>hover()</a:t>
            </a:r>
            <a:r>
              <a:rPr lang="zh-CN" altLang="en-US" sz="2000" dirty="0">
                <a:latin typeface="+mn-ea"/>
                <a:ea typeface="+mn-ea"/>
              </a:rPr>
              <a:t>方法比较特殊，它可以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接收一个或两个事件处理程序</a:t>
            </a:r>
            <a:r>
              <a:rPr lang="zh-CN" altLang="en-US" sz="2000" dirty="0">
                <a:latin typeface="+mn-ea"/>
                <a:ea typeface="+mn-ea"/>
              </a:rPr>
              <a:t>作为参数。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1295136" y="2814497"/>
            <a:ext cx="8640960" cy="123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 algn="just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+mn-ea"/>
                <a:ea typeface="+mn-ea"/>
              </a:rPr>
              <a:t>当传入两个事件处理程序时，这两个程序会在鼠标移入（</a:t>
            </a:r>
            <a:r>
              <a:rPr lang="en-US" altLang="zh-CN" sz="2000" dirty="0" err="1">
                <a:latin typeface="+mn-ea"/>
                <a:ea typeface="+mn-ea"/>
              </a:rPr>
              <a:t>mouseenter</a:t>
            </a:r>
            <a:r>
              <a:rPr lang="zh-CN" altLang="en-US" sz="2000" dirty="0">
                <a:latin typeface="+mn-ea"/>
                <a:ea typeface="+mn-ea"/>
              </a:rPr>
              <a:t>）和移出（</a:t>
            </a:r>
            <a:r>
              <a:rPr lang="en-US" altLang="zh-CN" sz="2000" dirty="0" err="1">
                <a:latin typeface="+mn-ea"/>
                <a:ea typeface="+mn-ea"/>
              </a:rPr>
              <a:t>mouseleave</a:t>
            </a:r>
            <a:r>
              <a:rPr lang="zh-CN" altLang="en-US" sz="2000" dirty="0">
                <a:latin typeface="+mn-ea"/>
                <a:ea typeface="+mn-ea"/>
              </a:rPr>
              <a:t>）元素时分别执行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9" name="矩形 13"/>
          <p:cNvSpPr>
            <a:spLocks noChangeArrowheads="1"/>
          </p:cNvSpPr>
          <p:nvPr/>
        </p:nvSpPr>
        <p:spPr bwMode="auto">
          <a:xfrm>
            <a:off x="1319602" y="4313563"/>
            <a:ext cx="8736044" cy="123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 algn="just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+mn-ea"/>
                <a:ea typeface="+mn-ea"/>
              </a:rPr>
              <a:t>若只传入一个事件处理程序，那么当鼠标移入移出元素时，都执行该事件处理程序。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 uiExpand="1" build="p"/>
      <p:bldP spid="9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事件绑定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94606" y="1117592"/>
            <a:ext cx="68173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案例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6.3.2】hover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事件方法</a:t>
            </a:r>
            <a:endParaRPr lang="zh-CN" altLang="en-US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5510" y="1701602"/>
            <a:ext cx="4788186" cy="5040560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62" y="1701602"/>
            <a:ext cx="4453683" cy="2952328"/>
          </a:xfrm>
          <a:prstGeom prst="rect">
            <a:avLst/>
          </a:prstGeom>
          <a:ln w="28575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事件绑定</a:t>
            </a:r>
            <a:endParaRPr lang="zh-CN" altLang="en-US" sz="2800" b="1" dirty="0"/>
          </a:p>
        </p:txBody>
      </p:sp>
      <p:sp>
        <p:nvSpPr>
          <p:cNvPr id="2" name="矩形 38"/>
          <p:cNvSpPr>
            <a:spLocks noChangeArrowheads="1"/>
          </p:cNvSpPr>
          <p:nvPr/>
        </p:nvSpPr>
        <p:spPr bwMode="auto">
          <a:xfrm>
            <a:off x="838622" y="1158806"/>
            <a:ext cx="84296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38622" y="1728475"/>
            <a:ext cx="10297144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除了通过事件方法绑定事件，在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jQuery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中还可以通过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on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bind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delegate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方法绑定事件。但由于在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jQuery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的新版本中，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bind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delegate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方法已经被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on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方法取代，所以这里仅介绍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on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方法的使用。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8622" y="3429794"/>
            <a:ext cx="1116124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on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方法的基本语法如下所示：</a:t>
            </a:r>
            <a:endParaRPr lang="zh-CN" altLang="en-US" sz="2000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94806" y="4077866"/>
            <a:ext cx="609282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i="1" dirty="0">
                <a:solidFill>
                  <a:srgbClr val="FF0000"/>
                </a:solidFill>
              </a:rPr>
              <a:t>$(selector).on( events [, </a:t>
            </a:r>
            <a:r>
              <a:rPr lang="en-US" altLang="zh-CN" sz="2000" i="1" dirty="0" err="1">
                <a:solidFill>
                  <a:srgbClr val="FF0000"/>
                </a:solidFill>
              </a:rPr>
              <a:t>childSelector</a:t>
            </a:r>
            <a:r>
              <a:rPr lang="en-US" altLang="zh-CN" sz="2000" i="1" dirty="0">
                <a:solidFill>
                  <a:srgbClr val="FF0000"/>
                </a:solidFill>
              </a:rPr>
              <a:t> ] [, data ], handler )</a:t>
            </a:r>
            <a:endParaRPr lang="zh-CN" altLang="en-US" sz="20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9" grpId="0"/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事件绑定</a:t>
            </a:r>
            <a:endParaRPr lang="zh-CN" altLang="en-US" sz="2800" b="1" dirty="0"/>
          </a:p>
        </p:txBody>
      </p:sp>
      <p:sp>
        <p:nvSpPr>
          <p:cNvPr id="15" name="矩形 14"/>
          <p:cNvSpPr/>
          <p:nvPr/>
        </p:nvSpPr>
        <p:spPr>
          <a:xfrm>
            <a:off x="1185510" y="1336016"/>
            <a:ext cx="10297144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on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方法中各参数的说明如表所示。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0670" y="2349674"/>
            <a:ext cx="8352928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6-13 on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参数说明</a:t>
            </a:r>
            <a:endParaRPr lang="zh-CN" altLang="en-US" sz="2000" dirty="0"/>
          </a:p>
        </p:txBody>
      </p:sp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1270670" y="2988119"/>
          <a:ext cx="8352928" cy="25514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0439"/>
                <a:gridCol w="6162489"/>
              </a:tblGrid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参数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events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必需。一个或多个事件类型。当传入多个事件类型时，应以空格分隔。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childSelector</a:t>
                      </a:r>
                      <a:r>
                        <a:rPr 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可选。代表匹配元素的子元素，若传入该参数，则在子元素上触发事件。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data 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可选。传入事件处理程序的数据，可以通过事件对象的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data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属性获取到数据。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handler 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必需。事件被触发时所执行的处理程序。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  <p:bldP spid="7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事件绑定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94606" y="1117592"/>
            <a:ext cx="68173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案例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6.3.3】on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方法绑定事件</a:t>
            </a:r>
            <a:endParaRPr lang="zh-CN" altLang="en-US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8090" y="2349674"/>
            <a:ext cx="9532663" cy="259228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事件绑定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94606" y="1117592"/>
            <a:ext cx="68173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案例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6.3.4】on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多个事件绑定同一个事件处理程序</a:t>
            </a:r>
            <a:endParaRPr lang="zh-CN" altLang="en-US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029" y="2205658"/>
            <a:ext cx="8797836" cy="3024336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事件绑定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94606" y="1117592"/>
            <a:ext cx="68173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案例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6.3.5】on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多个事件绑定不同事件处理程序</a:t>
            </a:r>
            <a:endParaRPr lang="zh-CN" altLang="en-US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156" y="2038382"/>
            <a:ext cx="8214093" cy="43437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1</a:t>
            </a:r>
            <a:r>
              <a:rPr lang="en-US" altLang="zh-CN" b="1" dirty="0"/>
              <a:t>. </a:t>
            </a:r>
            <a:r>
              <a:rPr lang="en-US" altLang="zh-CN" b="1" dirty="0" err="1"/>
              <a:t>jQuery</a:t>
            </a:r>
            <a:r>
              <a:rPr lang="zh-CN" altLang="en-US" b="1" dirty="0"/>
              <a:t>概述</a:t>
            </a:r>
            <a:endParaRPr lang="zh-CN" altLang="en-US" sz="2800" b="1" dirty="0"/>
          </a:p>
        </p:txBody>
      </p:sp>
      <p:sp>
        <p:nvSpPr>
          <p:cNvPr id="103" name="矩形 102"/>
          <p:cNvSpPr/>
          <p:nvPr/>
        </p:nvSpPr>
        <p:spPr bwMode="auto">
          <a:xfrm>
            <a:off x="478472" y="1197610"/>
            <a:ext cx="508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defRPr/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下载并使用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5400" y="1701602"/>
            <a:ext cx="10960446" cy="1002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+mn-ea"/>
              </a:rPr>
              <a:t>jQuery</a:t>
            </a:r>
            <a:r>
              <a:rPr lang="zh-CN" altLang="zh-CN" sz="2000" dirty="0" smtClean="0">
                <a:latin typeface="+mn-ea"/>
              </a:rPr>
              <a:t>文件的</a:t>
            </a:r>
            <a:r>
              <a:rPr lang="zh-CN" altLang="zh-CN" sz="2000" dirty="0">
                <a:latin typeface="+mn-ea"/>
              </a:rPr>
              <a:t>类型</a:t>
            </a:r>
            <a:r>
              <a:rPr lang="zh-CN" altLang="en-US" sz="2000" dirty="0">
                <a:latin typeface="+mn-ea"/>
              </a:rPr>
              <a:t>：</a:t>
            </a:r>
            <a:r>
              <a:rPr lang="zh-CN" altLang="zh-CN" sz="2000" dirty="0">
                <a:latin typeface="+mn-ea"/>
              </a:rPr>
              <a:t>未压缩的开发版</a:t>
            </a:r>
            <a:r>
              <a:rPr lang="zh-CN" altLang="en-US" sz="2000" dirty="0">
                <a:latin typeface="+mn-ea"/>
              </a:rPr>
              <a:t>，</a:t>
            </a:r>
            <a:r>
              <a:rPr lang="zh-CN" altLang="zh-CN" sz="2000" dirty="0">
                <a:latin typeface="+mn-ea"/>
              </a:rPr>
              <a:t>压缩后的生产版。</a:t>
            </a:r>
            <a:endParaRPr lang="en-US" altLang="zh-CN" sz="2000" dirty="0">
              <a:latin typeface="+mn-ea"/>
            </a:endParaRPr>
          </a:p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压缩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版</a:t>
            </a:r>
            <a:r>
              <a:rPr lang="zh-CN" altLang="zh-CN" sz="2000" dirty="0" smtClean="0">
                <a:latin typeface="+mn-ea"/>
              </a:rPr>
              <a:t>指</a:t>
            </a:r>
            <a:r>
              <a:rPr lang="zh-CN" altLang="zh-CN" sz="2000" dirty="0">
                <a:latin typeface="+mn-ea"/>
              </a:rPr>
              <a:t>的是去掉代码中所有换行、缩进和注释等以减少文件的大小，从而更有利于网络传输。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71271" y="3858737"/>
            <a:ext cx="5040560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zh-CN" sz="2000" dirty="0" smtClean="0">
                <a:latin typeface="+mn-ea"/>
              </a:rPr>
              <a:t>下载</a:t>
            </a:r>
            <a:r>
              <a:rPr lang="zh-CN" altLang="zh-CN" sz="2000" dirty="0">
                <a:latin typeface="+mn-ea"/>
              </a:rPr>
              <a:t>最新的</a:t>
            </a:r>
            <a:r>
              <a:rPr lang="en-US" altLang="zh-CN" sz="2000" dirty="0">
                <a:latin typeface="+mn-ea"/>
              </a:rPr>
              <a:t>3.5.1</a:t>
            </a:r>
            <a:r>
              <a:rPr lang="zh-CN" altLang="zh-CN" sz="2000" dirty="0">
                <a:latin typeface="+mn-ea"/>
              </a:rPr>
              <a:t>压缩版，无须安装</a:t>
            </a:r>
            <a:endParaRPr lang="en-US" altLang="zh-CN" sz="2000" dirty="0">
              <a:latin typeface="+mn-ea"/>
            </a:endParaRPr>
          </a:p>
          <a:p>
            <a:pPr>
              <a:lnSpc>
                <a:spcPts val="3600"/>
              </a:lnSpc>
            </a:pPr>
            <a:r>
              <a:rPr lang="zh-CN" altLang="zh-CN" sz="2000" dirty="0">
                <a:latin typeface="+mn-ea"/>
              </a:rPr>
              <a:t>保存为本地文件</a:t>
            </a:r>
            <a:r>
              <a:rPr lang="zh-CN" altLang="en-US" sz="2000" dirty="0">
                <a:latin typeface="+mn-ea"/>
              </a:rPr>
              <a:t>：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jquery-3.5.1.min.js</a:t>
            </a:r>
            <a:endParaRPr lang="zh-CN" altLang="en-US" sz="2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567372" y="2997746"/>
            <a:ext cx="5599842" cy="345638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1179052" y="4509914"/>
            <a:ext cx="189181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事件绑定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94606" y="1117592"/>
            <a:ext cx="68173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案例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6.3.6】on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事件委托</a:t>
            </a:r>
            <a:endParaRPr lang="zh-CN" altLang="en-US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86" y="2205658"/>
            <a:ext cx="6840262" cy="28296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70" y="2133650"/>
            <a:ext cx="6840262" cy="2829633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事件绑定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550590" y="1773610"/>
            <a:ext cx="68173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案例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6.3.7】one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绑定单次事件</a:t>
            </a:r>
            <a:endParaRPr lang="zh-CN" altLang="en-US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2465" y="2493690"/>
            <a:ext cx="10045481" cy="273174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46633" y="1109647"/>
            <a:ext cx="10297144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有的时候，有些事件只需要作用一次，这时可以使用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one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方法来绑定单次事件。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4.</a:t>
            </a:r>
            <a:r>
              <a:rPr lang="zh-CN" altLang="en-US" b="1" dirty="0"/>
              <a:t>事件解绑</a:t>
            </a:r>
            <a:endParaRPr lang="zh-CN" altLang="en-US" sz="2800" b="1" dirty="0"/>
          </a:p>
        </p:txBody>
      </p:sp>
      <p:sp>
        <p:nvSpPr>
          <p:cNvPr id="15" name="矩形 14"/>
          <p:cNvSpPr/>
          <p:nvPr/>
        </p:nvSpPr>
        <p:spPr>
          <a:xfrm>
            <a:off x="838622" y="1728475"/>
            <a:ext cx="10297144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jQuery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中，可以通过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off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unbind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undelegate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方法实现事件的解绑，但在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jQuery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新版本中，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unbind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dirty="0" err="1">
                <a:latin typeface="+mn-ea"/>
                <a:cs typeface="Times New Roman" panose="02020603050405020304" pitchFamily="18" charset="0"/>
              </a:rPr>
              <a:t>undelegate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方法都是通过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off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方法实现的，所以这里仅介绍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off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方法。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8622" y="3429794"/>
            <a:ext cx="1116124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off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方法的基本语法如下所示：</a:t>
            </a:r>
            <a:endParaRPr lang="zh-CN" altLang="en-US" sz="2000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94806" y="4077866"/>
            <a:ext cx="609282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i="1" dirty="0">
                <a:solidFill>
                  <a:srgbClr val="FF0000"/>
                </a:solidFill>
              </a:rPr>
              <a:t>$(selector).off( events [, </a:t>
            </a:r>
            <a:r>
              <a:rPr lang="en-US" altLang="zh-CN" sz="2000" i="1" dirty="0" err="1">
                <a:solidFill>
                  <a:srgbClr val="FF0000"/>
                </a:solidFill>
              </a:rPr>
              <a:t>childSelector</a:t>
            </a:r>
            <a:r>
              <a:rPr lang="en-US" altLang="zh-CN" sz="2000" i="1" dirty="0">
                <a:solidFill>
                  <a:srgbClr val="FF0000"/>
                </a:solidFill>
              </a:rPr>
              <a:t> ] [, handler] )</a:t>
            </a:r>
            <a:endParaRPr lang="zh-CN" altLang="en-US" sz="20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/>
      <p:bldP spid="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4.</a:t>
            </a:r>
            <a:r>
              <a:rPr lang="zh-CN" altLang="en-US" b="1" dirty="0"/>
              <a:t>事件解绑</a:t>
            </a:r>
            <a:endParaRPr lang="zh-CN" altLang="en-US" sz="2800" b="1" dirty="0"/>
          </a:p>
        </p:txBody>
      </p:sp>
      <p:sp>
        <p:nvSpPr>
          <p:cNvPr id="15" name="矩形 14"/>
          <p:cNvSpPr/>
          <p:nvPr/>
        </p:nvSpPr>
        <p:spPr>
          <a:xfrm>
            <a:off x="1185510" y="1336016"/>
            <a:ext cx="10297144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off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方法中各参数的说明如表所示。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0670" y="2349674"/>
            <a:ext cx="8352928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6-14 off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参数说明</a:t>
            </a:r>
            <a:endParaRPr lang="zh-CN" altLang="en-US" sz="2000" dirty="0"/>
          </a:p>
        </p:txBody>
      </p:sp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1270670" y="2988119"/>
          <a:ext cx="8352928" cy="2190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0439"/>
                <a:gridCol w="6162489"/>
              </a:tblGrid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参数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events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必需。一个或多个事件类型。当传入多个事件类型时，应以空格分隔。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childSelector</a:t>
                      </a:r>
                      <a:r>
                        <a:rPr 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可选。可选。一个最初传递到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.on()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事件处理程序附加的选择器。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handler 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可选。以前绑定在事件上的事件处理程序，或特殊值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false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  <p:bldP spid="7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4.</a:t>
            </a:r>
            <a:r>
              <a:rPr lang="zh-CN" altLang="en-US" b="1" dirty="0"/>
              <a:t>事件解绑</a:t>
            </a:r>
            <a:endParaRPr lang="zh-CN" altLang="en-US" sz="2800" b="1" dirty="0"/>
          </a:p>
        </p:txBody>
      </p:sp>
      <p:sp>
        <p:nvSpPr>
          <p:cNvPr id="15" name="矩形 14"/>
          <p:cNvSpPr/>
          <p:nvPr/>
        </p:nvSpPr>
        <p:spPr>
          <a:xfrm>
            <a:off x="1185510" y="1336016"/>
            <a:ext cx="10297144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000" dirty="0">
                <a:latin typeface="+mn-ea"/>
              </a:rPr>
              <a:t>具体来说，</a:t>
            </a:r>
            <a:r>
              <a:rPr lang="en-US" altLang="zh-CN" sz="2000" dirty="0">
                <a:latin typeface="+mn-ea"/>
              </a:rPr>
              <a:t>off</a:t>
            </a:r>
            <a:r>
              <a:rPr lang="zh-CN" altLang="en-US" sz="2000" dirty="0">
                <a:latin typeface="+mn-ea"/>
              </a:rPr>
              <a:t>方法使用场景可以分为以下几种：</a:t>
            </a:r>
            <a:endParaRPr lang="zh-CN" altLang="en-US" sz="2000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5510" y="1989634"/>
            <a:ext cx="10297144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6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</a:rPr>
              <a:t>移除单个事件的语法为</a:t>
            </a:r>
            <a:r>
              <a:rPr lang="en-US" altLang="zh-CN" sz="2000" dirty="0">
                <a:latin typeface="+mn-ea"/>
              </a:rPr>
              <a:t>$(selector).off(</a:t>
            </a:r>
            <a:r>
              <a:rPr lang="zh-CN" altLang="en-US" sz="2000" dirty="0">
                <a:latin typeface="+mn-ea"/>
              </a:rPr>
              <a:t>事件类型</a:t>
            </a:r>
            <a:r>
              <a:rPr lang="en-US" altLang="zh-CN" sz="2000" dirty="0">
                <a:latin typeface="+mn-ea"/>
              </a:rPr>
              <a:t>)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85510" y="2643252"/>
            <a:ext cx="10297144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6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</a:rPr>
              <a:t>移除所有事件的语法为</a:t>
            </a:r>
            <a:r>
              <a:rPr lang="en-US" altLang="zh-CN" sz="2000" dirty="0">
                <a:latin typeface="+mn-ea"/>
              </a:rPr>
              <a:t>$(selector).off()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85510" y="3296870"/>
            <a:ext cx="10297144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6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</a:rPr>
              <a:t>移除被委托的事件的语法为</a:t>
            </a:r>
            <a:r>
              <a:rPr lang="en-US" altLang="zh-CN" sz="2000" dirty="0">
                <a:latin typeface="+mn-ea"/>
              </a:rPr>
              <a:t>$(selector).off(</a:t>
            </a:r>
            <a:r>
              <a:rPr lang="zh-CN" altLang="en-US" sz="2000" dirty="0">
                <a:latin typeface="+mn-ea"/>
              </a:rPr>
              <a:t>事件类型</a:t>
            </a:r>
            <a:r>
              <a:rPr lang="en-US" altLang="zh-CN" sz="2000" dirty="0">
                <a:latin typeface="+mn-ea"/>
              </a:rPr>
              <a:t>, ‘**’)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/>
      <p:bldP spid="10" grpId="0"/>
      <p:bldP spid="1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4.</a:t>
            </a:r>
            <a:r>
              <a:rPr lang="zh-CN" altLang="en-US" b="1" dirty="0"/>
              <a:t>事件解绑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94606" y="1117592"/>
            <a:ext cx="68173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案例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6.3.8】off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移除单个事件</a:t>
            </a:r>
            <a:endParaRPr lang="zh-CN" altLang="en-US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5510" y="1773608"/>
            <a:ext cx="7501984" cy="509474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4.</a:t>
            </a:r>
            <a:r>
              <a:rPr lang="zh-CN" altLang="en-US" b="1" dirty="0"/>
              <a:t>事件解绑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94606" y="1117592"/>
            <a:ext cx="68173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案例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6.3.9】off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移除事件委托</a:t>
            </a:r>
            <a:endParaRPr lang="zh-CN" altLang="en-US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318" y="2062684"/>
            <a:ext cx="3760308" cy="39465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6" y="2061642"/>
            <a:ext cx="6312269" cy="3168352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5.</a:t>
            </a:r>
            <a:r>
              <a:rPr lang="zh-CN" altLang="en-US" b="1" dirty="0"/>
              <a:t>事件触发</a:t>
            </a:r>
            <a:endParaRPr lang="zh-CN" altLang="en-US" sz="2800" b="1" dirty="0"/>
          </a:p>
        </p:txBody>
      </p:sp>
      <p:sp>
        <p:nvSpPr>
          <p:cNvPr id="15" name="矩形 14"/>
          <p:cNvSpPr/>
          <p:nvPr/>
        </p:nvSpPr>
        <p:spPr>
          <a:xfrm>
            <a:off x="838622" y="1728475"/>
            <a:ext cx="9073008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对于网页中的事件，除了通过人机交互（如鼠标点击、键盘输入等）的方式触发，还可以通过代码的方式触发。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2036" y="2925738"/>
            <a:ext cx="8873570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jQuery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中，主要涉及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种方法：</a:t>
            </a:r>
            <a:endParaRPr lang="en-US" altLang="zh-CN" sz="2000" dirty="0">
              <a:latin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36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事件方法</a:t>
            </a:r>
            <a:endParaRPr lang="en-US" altLang="zh-CN" sz="2000" dirty="0">
              <a:latin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36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trigger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方法</a:t>
            </a:r>
            <a:endParaRPr lang="en-US" altLang="zh-CN" sz="2000" dirty="0">
              <a:latin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3600"/>
              </a:lnSpc>
              <a:buFont typeface="Wingdings" panose="05000000000000000000" pitchFamily="2" charset="2"/>
              <a:buChar char="p"/>
            </a:pPr>
            <a:r>
              <a:rPr lang="en-US" altLang="zh-CN" sz="2000" dirty="0" err="1">
                <a:latin typeface="+mn-ea"/>
                <a:cs typeface="Times New Roman" panose="02020603050405020304" pitchFamily="18" charset="0"/>
              </a:rPr>
              <a:t>triggerHandler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方法。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5.</a:t>
            </a:r>
            <a:r>
              <a:rPr lang="zh-CN" altLang="en-US" b="1" dirty="0"/>
              <a:t>事件触发</a:t>
            </a:r>
            <a:endParaRPr lang="zh-CN" altLang="en-US" sz="2800" b="1" dirty="0"/>
          </a:p>
        </p:txBody>
      </p:sp>
      <p:sp>
        <p:nvSpPr>
          <p:cNvPr id="15" name="矩形 14"/>
          <p:cNvSpPr/>
          <p:nvPr/>
        </p:nvSpPr>
        <p:spPr>
          <a:xfrm>
            <a:off x="1270670" y="1728475"/>
            <a:ext cx="9073008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前面的章节已经介绍过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jQuery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事件方法，它可以用来绑定相应的事件，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当事件方法不传递任何参数时，就可以触发绑定在元素上的相关事件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。如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$(selector).click()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可以触发绑定在元素上的点击事件。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5" name="矩形 38"/>
          <p:cNvSpPr>
            <a:spLocks noChangeArrowheads="1"/>
          </p:cNvSpPr>
          <p:nvPr/>
        </p:nvSpPr>
        <p:spPr bwMode="auto">
          <a:xfrm>
            <a:off x="838622" y="1158806"/>
            <a:ext cx="84296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事件方法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14686" y="3973870"/>
            <a:ext cx="9073008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trigger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的基本语法是</a:t>
            </a:r>
            <a:endParaRPr lang="en-US" altLang="zh-CN" sz="20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ts val="36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        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$(selector).trigger(</a:t>
            </a:r>
            <a:r>
              <a:rPr lang="zh-CN" altLang="en-US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事件类型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lang="zh-CN" altLang="en-US" sz="2000" i="1" dirty="0">
              <a:latin typeface="+mn-ea"/>
            </a:endParaRPr>
          </a:p>
        </p:txBody>
      </p:sp>
      <p:sp>
        <p:nvSpPr>
          <p:cNvPr id="8" name="矩形 38"/>
          <p:cNvSpPr>
            <a:spLocks noChangeArrowheads="1"/>
          </p:cNvSpPr>
          <p:nvPr/>
        </p:nvSpPr>
        <p:spPr bwMode="auto">
          <a:xfrm>
            <a:off x="838622" y="3404201"/>
            <a:ext cx="84296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trigger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14686" y="5107436"/>
            <a:ext cx="9073008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如点击事件可以用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$(selector).trigger(‘click’)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触发。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使用这种方式触发事件和使用事件方法触发事件的效果是相同的。</a:t>
            </a:r>
            <a:endParaRPr lang="zh-CN" altLang="en-US" sz="2000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7" grpId="0"/>
      <p:bldP spid="8" grpId="0"/>
      <p:bldP spid="1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5.</a:t>
            </a:r>
            <a:r>
              <a:rPr lang="zh-CN" altLang="en-US" b="1" dirty="0"/>
              <a:t>事件触发</a:t>
            </a:r>
            <a:endParaRPr lang="zh-CN" altLang="en-US" sz="2800" b="1" dirty="0"/>
          </a:p>
        </p:txBody>
      </p:sp>
      <p:sp>
        <p:nvSpPr>
          <p:cNvPr id="5" name="矩形 38"/>
          <p:cNvSpPr>
            <a:spLocks noChangeArrowheads="1"/>
          </p:cNvSpPr>
          <p:nvPr/>
        </p:nvSpPr>
        <p:spPr bwMode="auto">
          <a:xfrm>
            <a:off x="838622" y="1158806"/>
            <a:ext cx="84296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triggerHandler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70670" y="1861189"/>
            <a:ext cx="9073008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altLang="zh-CN" sz="2000" dirty="0" err="1">
                <a:latin typeface="+mn-ea"/>
                <a:cs typeface="Times New Roman" panose="02020603050405020304" pitchFamily="18" charset="0"/>
              </a:rPr>
              <a:t>triggerHandler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的基本语法是</a:t>
            </a:r>
            <a:endParaRPr lang="en-US" altLang="zh-CN" sz="20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ts val="36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        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$(selector).</a:t>
            </a:r>
            <a:r>
              <a:rPr lang="en-US" altLang="zh-CN" sz="2000" i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triggerHandler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事件类型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lang="zh-CN" altLang="en-US" sz="2000" i="1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70670" y="3141762"/>
            <a:ext cx="9073008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这种方式与前两种方法唯一的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区别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不会触发浏览器的默认行为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，如文本输入框在获得焦点时不会有光标闪烁等。</a:t>
            </a:r>
            <a:endParaRPr lang="zh-CN" altLang="en-US" sz="2000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1</a:t>
            </a:r>
            <a:r>
              <a:rPr lang="en-US" altLang="zh-CN" b="1" dirty="0"/>
              <a:t>. </a:t>
            </a:r>
            <a:r>
              <a:rPr lang="en-US" altLang="zh-CN" b="1" dirty="0" err="1"/>
              <a:t>jQuery</a:t>
            </a:r>
            <a:r>
              <a:rPr lang="zh-CN" altLang="en-US" b="1" dirty="0"/>
              <a:t>概述</a:t>
            </a:r>
            <a:endParaRPr lang="zh-CN" altLang="en-US" sz="2800" b="1" dirty="0"/>
          </a:p>
        </p:txBody>
      </p:sp>
      <p:sp>
        <p:nvSpPr>
          <p:cNvPr id="7" name="文本框 104"/>
          <p:cNvSpPr txBox="1"/>
          <p:nvPr/>
        </p:nvSpPr>
        <p:spPr>
          <a:xfrm>
            <a:off x="4436785" y="2258366"/>
            <a:ext cx="5080000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zh-CN" sz="2000" b="1" dirty="0" smtClean="0"/>
              <a:t>【案例</a:t>
            </a:r>
            <a:r>
              <a:rPr lang="en-US" altLang="zh-CN" sz="2000" b="1" dirty="0"/>
              <a:t>6.1.1</a:t>
            </a:r>
            <a:r>
              <a:rPr lang="zh-CN" altLang="zh-CN" sz="2000" b="1" dirty="0"/>
              <a:t>】 第一个</a:t>
            </a:r>
            <a:r>
              <a:rPr lang="en-US" altLang="zh-CN" sz="2000" b="1" dirty="0" err="1"/>
              <a:t>jQuery</a:t>
            </a:r>
            <a:r>
              <a:rPr lang="zh-CN" altLang="zh-CN" sz="2000" b="1" dirty="0"/>
              <a:t>例子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6"/>
          <p:cNvSpPr txBox="1"/>
          <p:nvPr/>
        </p:nvSpPr>
        <p:spPr>
          <a:xfrm>
            <a:off x="838622" y="1026566"/>
            <a:ext cx="9721080" cy="9900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</a:rPr>
              <a:t>先将下载的</a:t>
            </a:r>
            <a:r>
              <a:rPr lang="en-US" altLang="zh-CN" sz="2000" dirty="0" err="1" smtClean="0">
                <a:latin typeface="+mn-ea"/>
              </a:rPr>
              <a:t>jQuery</a:t>
            </a:r>
            <a:r>
              <a:rPr lang="zh-CN" altLang="zh-CN" sz="2000" dirty="0">
                <a:latin typeface="+mn-ea"/>
              </a:rPr>
              <a:t>代码</a:t>
            </a:r>
            <a:r>
              <a:rPr lang="zh-CN" altLang="zh-CN" sz="2000" dirty="0" smtClean="0">
                <a:latin typeface="+mn-ea"/>
              </a:rPr>
              <a:t>库</a:t>
            </a:r>
            <a:r>
              <a:rPr lang="zh-CN" altLang="en-US" sz="2000" dirty="0">
                <a:latin typeface="+mn-ea"/>
              </a:rPr>
              <a:t>文件</a:t>
            </a:r>
            <a:r>
              <a:rPr lang="zh-CN" altLang="zh-CN" sz="2000" dirty="0" smtClean="0">
                <a:latin typeface="+mn-ea"/>
              </a:rPr>
              <a:t>添加</a:t>
            </a:r>
            <a:r>
              <a:rPr lang="zh-CN" altLang="zh-CN" sz="2000" dirty="0">
                <a:latin typeface="+mn-ea"/>
              </a:rPr>
              <a:t>到当前项目的</a:t>
            </a:r>
            <a:r>
              <a:rPr lang="en-US" altLang="zh-CN" sz="2000" dirty="0" err="1">
                <a:latin typeface="+mn-ea"/>
              </a:rPr>
              <a:t>js</a:t>
            </a:r>
            <a:r>
              <a:rPr lang="zh-CN" altLang="zh-CN" sz="2000" dirty="0">
                <a:latin typeface="+mn-ea"/>
              </a:rPr>
              <a:t>目录中</a:t>
            </a:r>
            <a:r>
              <a:rPr lang="zh-CN" altLang="en-US" sz="2000" dirty="0">
                <a:latin typeface="+mn-ea"/>
              </a:rPr>
              <a:t>。</a:t>
            </a:r>
            <a:endParaRPr lang="en-US" altLang="zh-CN" sz="2000" dirty="0">
              <a:latin typeface="+mn-ea"/>
            </a:endParaRPr>
          </a:p>
          <a:p>
            <a:pPr marL="342900" indent="-342900">
              <a:lnSpc>
                <a:spcPts val="35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</a:rPr>
              <a:t>再</a:t>
            </a:r>
            <a:r>
              <a:rPr lang="zh-CN" altLang="zh-CN" sz="2000" dirty="0">
                <a:latin typeface="+mn-ea"/>
              </a:rPr>
              <a:t>使用</a:t>
            </a:r>
            <a:r>
              <a:rPr lang="en-US" altLang="zh-CN" sz="2000" dirty="0">
                <a:latin typeface="+mn-ea"/>
              </a:rPr>
              <a:t>&lt;script&gt;</a:t>
            </a:r>
            <a:r>
              <a:rPr lang="zh-CN" altLang="zh-CN" sz="2000" dirty="0">
                <a:latin typeface="+mn-ea"/>
              </a:rPr>
              <a:t>标记将该文件</a:t>
            </a:r>
            <a:r>
              <a:rPr lang="zh-CN" altLang="en-US" sz="2000" dirty="0">
                <a:latin typeface="+mn-ea"/>
              </a:rPr>
              <a:t>引</a:t>
            </a:r>
            <a:r>
              <a:rPr lang="zh-CN" altLang="zh-CN" sz="2000" dirty="0">
                <a:latin typeface="+mn-ea"/>
              </a:rPr>
              <a:t>入到</a:t>
            </a:r>
            <a:r>
              <a:rPr lang="en-US" altLang="zh-CN" sz="2000" dirty="0">
                <a:latin typeface="+mn-ea"/>
              </a:rPr>
              <a:t>web</a:t>
            </a:r>
            <a:r>
              <a:rPr lang="zh-CN" altLang="zh-CN" sz="2000" dirty="0">
                <a:latin typeface="+mn-ea"/>
              </a:rPr>
              <a:t>页面中。</a:t>
            </a:r>
            <a:endParaRPr lang="en-US" sz="2000" dirty="0">
              <a:latin typeface="+mn-ea"/>
            </a:endParaRP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0"/>
          <a:stretch>
            <a:fillRect/>
          </a:stretch>
        </p:blipFill>
        <p:spPr bwMode="auto">
          <a:xfrm>
            <a:off x="4436476" y="2709806"/>
            <a:ext cx="6192688" cy="4184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2" y="3776092"/>
            <a:ext cx="242887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直接连接符 13"/>
          <p:cNvCxnSpPr/>
          <p:nvPr/>
        </p:nvCxnSpPr>
        <p:spPr>
          <a:xfrm>
            <a:off x="5231110" y="4509914"/>
            <a:ext cx="38884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" descr="C:\Users\Administrator\AppData\Roaming\Tencent\Users\27898063\QQ\WinTemp\RichOle\8J)6W`D3(ZN1CMMPLKL~HI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26" r="15694"/>
          <a:stretch>
            <a:fillRect/>
          </a:stretch>
        </p:blipFill>
        <p:spPr bwMode="auto">
          <a:xfrm>
            <a:off x="786011" y="2258366"/>
            <a:ext cx="2644899" cy="67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下箭头 1"/>
          <p:cNvSpPr/>
          <p:nvPr/>
        </p:nvSpPr>
        <p:spPr>
          <a:xfrm>
            <a:off x="1784426" y="3012281"/>
            <a:ext cx="350340" cy="633537"/>
          </a:xfrm>
          <a:prstGeom prst="downArrow">
            <a:avLst/>
          </a:prstGeom>
          <a:solidFill>
            <a:srgbClr val="FFC000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5.</a:t>
            </a:r>
            <a:r>
              <a:rPr lang="zh-CN" altLang="en-US" b="1" dirty="0"/>
              <a:t>事件触发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94606" y="1117592"/>
            <a:ext cx="68173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案例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6.3.10】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事件触发对比</a:t>
            </a:r>
            <a:endParaRPr lang="zh-CN" altLang="en-US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606" y="2349674"/>
            <a:ext cx="7179315" cy="21602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917" y="1784517"/>
            <a:ext cx="4968552" cy="4215741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6.</a:t>
            </a:r>
            <a:r>
              <a:rPr lang="zh-CN" altLang="en-US" b="1" dirty="0"/>
              <a:t>事件对象</a:t>
            </a:r>
            <a:endParaRPr lang="zh-CN" altLang="en-US" sz="2800" b="1" dirty="0"/>
          </a:p>
        </p:txBody>
      </p:sp>
      <p:sp>
        <p:nvSpPr>
          <p:cNvPr id="15" name="矩形 14"/>
          <p:cNvSpPr/>
          <p:nvPr/>
        </p:nvSpPr>
        <p:spPr>
          <a:xfrm>
            <a:off x="1158203" y="3941701"/>
            <a:ext cx="9073008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6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但是由于市面上浏览器种类很多，各浏览器在事件对象的获取方式、事件对象的属性等方面可能存在差异。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2893444" y="1557586"/>
            <a:ext cx="648072" cy="2121707"/>
          </a:xfrm>
          <a:prstGeom prst="leftBrace">
            <a:avLst/>
          </a:prstGeom>
          <a:ln>
            <a:solidFill>
              <a:schemeClr val="accent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189639" y="2421682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事件对象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29549" y="132675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触发事件的元素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29549" y="191762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绑定事件的元素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29549" y="250849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按键的键码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756482" y="3213770"/>
            <a:ext cx="72008" cy="504056"/>
            <a:chOff x="6383238" y="5734050"/>
            <a:chExt cx="72008" cy="504056"/>
          </a:xfrm>
        </p:grpSpPr>
        <p:sp>
          <p:nvSpPr>
            <p:cNvPr id="13" name="椭圆 12"/>
            <p:cNvSpPr/>
            <p:nvPr/>
          </p:nvSpPr>
          <p:spPr>
            <a:xfrm>
              <a:off x="6383238" y="5734050"/>
              <a:ext cx="72008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383238" y="5950074"/>
              <a:ext cx="72008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6383238" y="6166098"/>
              <a:ext cx="72008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1185510" y="5123447"/>
            <a:ext cx="9073008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6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jQuery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在遵循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W3C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规范的前提下，对事件对象做了统一封装，使得可以兼容各大主流浏览器。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 animBg="1"/>
      <p:bldP spid="7" grpId="0"/>
      <p:bldP spid="8" grpId="0"/>
      <p:bldP spid="10" grpId="0"/>
      <p:bldP spid="11" grpId="0"/>
      <p:bldP spid="1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6.</a:t>
            </a:r>
            <a:r>
              <a:rPr lang="zh-CN" altLang="en-US" b="1" dirty="0"/>
              <a:t>事件对象</a:t>
            </a:r>
            <a:endParaRPr lang="zh-CN" altLang="en-US" sz="2800" b="1" dirty="0"/>
          </a:p>
        </p:txBody>
      </p:sp>
      <p:sp>
        <p:nvSpPr>
          <p:cNvPr id="15" name="矩形 14"/>
          <p:cNvSpPr/>
          <p:nvPr/>
        </p:nvSpPr>
        <p:spPr>
          <a:xfrm>
            <a:off x="1702718" y="1341562"/>
            <a:ext cx="8078048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在绑定事件处理程序时，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jQuery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会将封装过的事件对象作为唯一参数传递给事件处理程序，语法如下所示：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70870" y="2997746"/>
            <a:ext cx="5485760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altLang="zh-CN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$(selector).on(</a:t>
            </a:r>
            <a:r>
              <a:rPr lang="zh-CN" altLang="en-US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事件类型</a:t>
            </a:r>
            <a:r>
              <a:rPr lang="en-US" altLang="zh-CN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, function(event){</a:t>
            </a:r>
            <a:endParaRPr lang="en-US" altLang="zh-CN" sz="2000" i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ts val="3600"/>
              </a:lnSpc>
            </a:pPr>
            <a:r>
              <a:rPr lang="en-US" altLang="zh-CN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     console.log(event); // </a:t>
            </a:r>
            <a:r>
              <a:rPr lang="zh-CN" altLang="en-US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获取到事件对象</a:t>
            </a:r>
            <a:endParaRPr lang="zh-CN" altLang="en-US" sz="2000" i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ts val="3600"/>
              </a:lnSpc>
            </a:pPr>
            <a:r>
              <a:rPr lang="en-US" altLang="zh-CN" sz="2000" i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});</a:t>
            </a:r>
            <a:endParaRPr lang="en-US" altLang="zh-CN" sz="2000" i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6.</a:t>
            </a:r>
            <a:r>
              <a:rPr lang="zh-CN" altLang="en-US" b="1" dirty="0"/>
              <a:t>事件对象</a:t>
            </a:r>
            <a:endParaRPr lang="zh-CN" altLang="en-US" sz="2800" b="1" dirty="0"/>
          </a:p>
        </p:txBody>
      </p:sp>
      <p:sp>
        <p:nvSpPr>
          <p:cNvPr id="15" name="矩形 14"/>
          <p:cNvSpPr/>
          <p:nvPr/>
        </p:nvSpPr>
        <p:spPr>
          <a:xfrm>
            <a:off x="1702718" y="1341562"/>
            <a:ext cx="807804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jQuery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事件对象有很多属性和方法，常用属性和方法如表所示。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58702" y="1989634"/>
            <a:ext cx="8352928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6-15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事件对象常用属性和方法</a:t>
            </a:r>
            <a:endParaRPr lang="zh-CN" altLang="en-US" sz="2000" dirty="0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414686" y="2628079"/>
          <a:ext cx="8856984" cy="3613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2620"/>
                <a:gridCol w="6534364"/>
              </a:tblGrid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属性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方法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type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事件类型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data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传递给事件处理程序的额外数据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pageX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/Y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鼠标事件中，鼠标指针相对于页面原点的水平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垂直坐标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keyCode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键盘事件中，键盘按键代码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delegateTarget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当前调用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jQuery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事件处理程序的元素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currentTarget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当前触发事件的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DOM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对象，等同于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this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target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事件源，不一定等同于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this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stopPropagation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阻止事件冒泡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preventDefault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阻止默认行为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5" grpId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6.</a:t>
            </a:r>
            <a:r>
              <a:rPr lang="zh-CN" altLang="en-US" b="1" dirty="0"/>
              <a:t>事件对象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94606" y="1117592"/>
            <a:ext cx="68173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案例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6.3.11】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阻止事件冒泡</a:t>
            </a:r>
            <a:endParaRPr lang="zh-CN" altLang="en-US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5509" y="1701602"/>
            <a:ext cx="7063197" cy="5328592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>
            <a:off x="0" y="1797235"/>
            <a:ext cx="12190413" cy="27164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pic>
        <p:nvPicPr>
          <p:cNvPr id="74" name="Picture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482" y="1355747"/>
            <a:ext cx="617061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60426" y="2349674"/>
            <a:ext cx="5259316" cy="130804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0" lvl="1"/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en-US" altLang="zh-CN" sz="3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spcBef>
                <a:spcPts val="600"/>
              </a:spcBef>
            </a:pPr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动画和</a:t>
            </a:r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altLang="zh-CN" sz="3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355" y="1797235"/>
            <a:ext cx="4291474" cy="2716422"/>
          </a:xfrm>
          <a:prstGeom prst="rect">
            <a:avLst/>
          </a:prstGeom>
          <a:blipFill>
            <a:blip r:embed="rId2"/>
            <a:stretch>
              <a:fillRect l="-5000" r="-5000"/>
            </a:stretch>
          </a:blipFill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1. jQuery</a:t>
            </a:r>
            <a:r>
              <a:rPr lang="zh-CN" altLang="en-US" b="1" dirty="0"/>
              <a:t>动画</a:t>
            </a:r>
            <a:endParaRPr lang="zh-CN" altLang="en-US" sz="2800" b="1" dirty="0"/>
          </a:p>
        </p:txBody>
      </p:sp>
      <p:sp>
        <p:nvSpPr>
          <p:cNvPr id="7" name="矩形 6"/>
          <p:cNvSpPr/>
          <p:nvPr/>
        </p:nvSpPr>
        <p:spPr>
          <a:xfrm>
            <a:off x="1270670" y="1861189"/>
            <a:ext cx="907300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动画效果可以使网页更加美观，增强用户体验。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70670" y="2637706"/>
            <a:ext cx="907300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6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使用原生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JavaScript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实现动画往往需要大量代码，任务繁琐复杂。</a:t>
            </a:r>
            <a:endParaRPr lang="zh-CN" altLang="en-US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70670" y="3428341"/>
            <a:ext cx="8208912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6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jQuery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内置了一系列用于动画的方法，开发者使用几行代码就能实现网页上的简单动画。</a:t>
            </a:r>
            <a:endParaRPr lang="zh-CN" altLang="en-US" sz="2000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1. jQuery</a:t>
            </a:r>
            <a:r>
              <a:rPr lang="zh-CN" altLang="en-US" b="1" dirty="0"/>
              <a:t>动画</a:t>
            </a:r>
            <a:endParaRPr lang="zh-CN" altLang="en-US" sz="2800" b="1" dirty="0"/>
          </a:p>
        </p:txBody>
      </p:sp>
      <p:sp>
        <p:nvSpPr>
          <p:cNvPr id="7" name="矩形 6"/>
          <p:cNvSpPr/>
          <p:nvPr/>
        </p:nvSpPr>
        <p:spPr>
          <a:xfrm>
            <a:off x="1185510" y="1712089"/>
            <a:ext cx="9073008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元素的显示和隐藏是最常见的一种网页动画，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jQuery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中内置的有关元素显隐的常用方法如表所示。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9" name="矩形 38"/>
          <p:cNvSpPr>
            <a:spLocks noChangeArrowheads="1"/>
          </p:cNvSpPr>
          <p:nvPr/>
        </p:nvSpPr>
        <p:spPr bwMode="auto">
          <a:xfrm>
            <a:off x="838622" y="1158806"/>
            <a:ext cx="84296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显示和隐藏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58702" y="2922615"/>
            <a:ext cx="8352928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6-16 jQuery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中有关元素显隐的常用方法</a:t>
            </a:r>
            <a:endParaRPr lang="zh-CN" altLang="en-US" sz="2000" dirty="0"/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1414686" y="3561060"/>
          <a:ext cx="8856984" cy="1445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68552"/>
                <a:gridCol w="3888432"/>
              </a:tblGrid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方法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show([duration][,easing][,complete])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显示匹配的元素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hide([duration][,easing][,complete])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隐藏匹配的元素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toggle([duration][,easing][,complete])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显示或隐藏匹配的元素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1" grpId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1. jQuery</a:t>
            </a:r>
            <a:r>
              <a:rPr lang="zh-CN" altLang="en-US" b="1" dirty="0"/>
              <a:t>动画</a:t>
            </a:r>
            <a:endParaRPr lang="zh-CN" altLang="en-US" sz="2800" b="1" dirty="0"/>
          </a:p>
        </p:txBody>
      </p:sp>
      <p:sp>
        <p:nvSpPr>
          <p:cNvPr id="7" name="矩形 6"/>
          <p:cNvSpPr/>
          <p:nvPr/>
        </p:nvSpPr>
        <p:spPr>
          <a:xfrm>
            <a:off x="1185510" y="1712089"/>
            <a:ext cx="907300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这些方法有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个相同的参数，各参数的说明如表所示。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36416" y="2637706"/>
            <a:ext cx="8856984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6-17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参数说明</a:t>
            </a:r>
            <a:endParaRPr lang="zh-CN" altLang="en-US" sz="2000" dirty="0"/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1414686" y="3159641"/>
          <a:ext cx="8856984" cy="1998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4296"/>
                <a:gridCol w="6192688"/>
              </a:tblGrid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参数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duration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表示动画持续时间，可以是三种预定速度之一的字符串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("slow"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"normal"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或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"fast")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，也可以是毫秒数值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如：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1000)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。默认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400ms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easing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指定切换效果，默认是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"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swing"，</a:t>
                      </a: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可用参数</a:t>
                      </a:r>
                      <a:r>
                        <a:rPr lang="en-US" altLang="zh-CN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"</a:t>
                      </a: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linear"。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complete</a:t>
                      </a:r>
                      <a:endParaRPr lang="en-US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动画完成后执行的回调函数。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1" grpId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1. jQuery</a:t>
            </a:r>
            <a:r>
              <a:rPr lang="zh-CN" altLang="en-US" b="1" dirty="0"/>
              <a:t>动画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94606" y="1117592"/>
            <a:ext cx="68173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案例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6.4.1】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元素的显示和隐藏</a:t>
            </a:r>
            <a:endParaRPr lang="zh-CN" altLang="en-US"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38" y="1516372"/>
            <a:ext cx="4248472" cy="47521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10" y="2133650"/>
            <a:ext cx="5085615" cy="302433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9c03e608-4102-43e1-8549-96b719c9c274}"/>
</p:tagLst>
</file>

<file path=ppt/tags/tag10.xml><?xml version="1.0" encoding="utf-8"?>
<p:tagLst xmlns:p="http://schemas.openxmlformats.org/presentationml/2006/main">
  <p:tag name="KSO_WM_UNIT_TABLE_BEAUTIFY" val="smartTable{9c03e608-4102-43e1-8549-96b719c9c274}"/>
</p:tagLst>
</file>

<file path=ppt/tags/tag11.xml><?xml version="1.0" encoding="utf-8"?>
<p:tagLst xmlns:p="http://schemas.openxmlformats.org/presentationml/2006/main">
  <p:tag name="KSO_WM_UNIT_TABLE_BEAUTIFY" val="smartTable{9c03e608-4102-43e1-8549-96b719c9c274}"/>
</p:tagLst>
</file>

<file path=ppt/tags/tag12.xml><?xml version="1.0" encoding="utf-8"?>
<p:tagLst xmlns:p="http://schemas.openxmlformats.org/presentationml/2006/main">
  <p:tag name="KSO_WM_UNIT_TABLE_BEAUTIFY" val="smartTable{9c03e608-4102-43e1-8549-96b719c9c274}"/>
</p:tagLst>
</file>

<file path=ppt/tags/tag13.xml><?xml version="1.0" encoding="utf-8"?>
<p:tagLst xmlns:p="http://schemas.openxmlformats.org/presentationml/2006/main">
  <p:tag name="KSO_WM_UNIT_TABLE_BEAUTIFY" val="smartTable{9c03e608-4102-43e1-8549-96b719c9c274}"/>
</p:tagLst>
</file>

<file path=ppt/tags/tag14.xml><?xml version="1.0" encoding="utf-8"?>
<p:tagLst xmlns:p="http://schemas.openxmlformats.org/presentationml/2006/main">
  <p:tag name="KSO_WM_UNIT_TABLE_BEAUTIFY" val="smartTable{9c03e608-4102-43e1-8549-96b719c9c274}"/>
</p:tagLst>
</file>

<file path=ppt/tags/tag15.xml><?xml version="1.0" encoding="utf-8"?>
<p:tagLst xmlns:p="http://schemas.openxmlformats.org/presentationml/2006/main">
  <p:tag name="KSO_WM_UNIT_TABLE_BEAUTIFY" val="smartTable{9c03e608-4102-43e1-8549-96b719c9c274}"/>
</p:tagLst>
</file>

<file path=ppt/tags/tag16.xml><?xml version="1.0" encoding="utf-8"?>
<p:tagLst xmlns:p="http://schemas.openxmlformats.org/presentationml/2006/main">
  <p:tag name="KSO_WM_UNIT_TABLE_BEAUTIFY" val="smartTable{9c03e608-4102-43e1-8549-96b719c9c274}"/>
</p:tagLst>
</file>

<file path=ppt/tags/tag17.xml><?xml version="1.0" encoding="utf-8"?>
<p:tagLst xmlns:p="http://schemas.openxmlformats.org/presentationml/2006/main">
  <p:tag name="KSO_WM_UNIT_TABLE_BEAUTIFY" val="smartTable{9c03e608-4102-43e1-8549-96b719c9c274}"/>
</p:tagLst>
</file>

<file path=ppt/tags/tag18.xml><?xml version="1.0" encoding="utf-8"?>
<p:tagLst xmlns:p="http://schemas.openxmlformats.org/presentationml/2006/main">
  <p:tag name="KSO_WM_UNIT_TABLE_BEAUTIFY" val="smartTable{9c03e608-4102-43e1-8549-96b719c9c274}"/>
</p:tagLst>
</file>

<file path=ppt/tags/tag19.xml><?xml version="1.0" encoding="utf-8"?>
<p:tagLst xmlns:p="http://schemas.openxmlformats.org/presentationml/2006/main">
  <p:tag name="ISPRING_RESOURCE_PATHS_HASH_PRESENTER" val="2d8dcbabbd8e112a3b19fad378e18898e3b7da"/>
  <p:tag name="ISPRING_RESOURCE_PATHS_HASH_2" val="9144ae7613d13dc28785507da5ad55263cf60c2"/>
</p:tagLst>
</file>

<file path=ppt/tags/tag2.xml><?xml version="1.0" encoding="utf-8"?>
<p:tagLst xmlns:p="http://schemas.openxmlformats.org/presentationml/2006/main">
  <p:tag name="KSO_WM_UNIT_TABLE_BEAUTIFY" val="smartTable{9c03e608-4102-43e1-8549-96b719c9c274}"/>
</p:tagLst>
</file>

<file path=ppt/tags/tag3.xml><?xml version="1.0" encoding="utf-8"?>
<p:tagLst xmlns:p="http://schemas.openxmlformats.org/presentationml/2006/main">
  <p:tag name="KSO_WM_UNIT_TABLE_BEAUTIFY" val="smartTable{9c03e608-4102-43e1-8549-96b719c9c274}"/>
</p:tagLst>
</file>

<file path=ppt/tags/tag4.xml><?xml version="1.0" encoding="utf-8"?>
<p:tagLst xmlns:p="http://schemas.openxmlformats.org/presentationml/2006/main">
  <p:tag name="KSO_WM_UNIT_TABLE_BEAUTIFY" val="smartTable{9c03e608-4102-43e1-8549-96b719c9c274}"/>
</p:tagLst>
</file>

<file path=ppt/tags/tag5.xml><?xml version="1.0" encoding="utf-8"?>
<p:tagLst xmlns:p="http://schemas.openxmlformats.org/presentationml/2006/main">
  <p:tag name="KSO_WM_UNIT_TABLE_BEAUTIFY" val="smartTable{9c03e608-4102-43e1-8549-96b719c9c274}"/>
</p:tagLst>
</file>

<file path=ppt/tags/tag6.xml><?xml version="1.0" encoding="utf-8"?>
<p:tagLst xmlns:p="http://schemas.openxmlformats.org/presentationml/2006/main">
  <p:tag name="KSO_WM_UNIT_TABLE_BEAUTIFY" val="smartTable{9c03e608-4102-43e1-8549-96b719c9c274}"/>
</p:tagLst>
</file>

<file path=ppt/tags/tag7.xml><?xml version="1.0" encoding="utf-8"?>
<p:tagLst xmlns:p="http://schemas.openxmlformats.org/presentationml/2006/main">
  <p:tag name="KSO_WM_UNIT_TABLE_BEAUTIFY" val="smartTable{9c03e608-4102-43e1-8549-96b719c9c274}"/>
</p:tagLst>
</file>

<file path=ppt/tags/tag8.xml><?xml version="1.0" encoding="utf-8"?>
<p:tagLst xmlns:p="http://schemas.openxmlformats.org/presentationml/2006/main">
  <p:tag name="KSO_WM_UNIT_TABLE_BEAUTIFY" val="smartTable{9c03e608-4102-43e1-8549-96b719c9c274}"/>
</p:tagLst>
</file>

<file path=ppt/tags/tag9.xml><?xml version="1.0" encoding="utf-8"?>
<p:tagLst xmlns:p="http://schemas.openxmlformats.org/presentationml/2006/main">
  <p:tag name="KSO_WM_UNIT_TABLE_BEAUTIFY" val="smartTable{9c03e608-4102-43e1-8549-96b719c9c274}"/>
</p:tagLst>
</file>

<file path=ppt/theme/theme1.xml><?xml version="1.0" encoding="utf-8"?>
<a:theme xmlns:a="http://schemas.openxmlformats.org/drawingml/2006/main" name="Office 主题">
  <a:themeElements>
    <a:clrScheme name="自定义 8">
      <a:dk1>
        <a:sysClr val="windowText" lastClr="000000"/>
      </a:dk1>
      <a:lt1>
        <a:sysClr val="window" lastClr="FFFFFF"/>
      </a:lt1>
      <a:dk2>
        <a:srgbClr val="7F7F7F"/>
      </a:dk2>
      <a:lt2>
        <a:srgbClr val="7F7F7F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FFFFFF"/>
      </a:hlink>
      <a:folHlink>
        <a:srgbClr val="FFFFFF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20113</Words>
  <Application>WPS 演示</Application>
  <PresentationFormat>自定义</PresentationFormat>
  <Paragraphs>1971</Paragraphs>
  <Slides>133</Slides>
  <Notes>123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133</vt:i4>
      </vt:variant>
    </vt:vector>
  </HeadingPairs>
  <TitlesOfParts>
    <vt:vector size="146" baseType="lpstr">
      <vt:lpstr>Arial</vt:lpstr>
      <vt:lpstr>宋体</vt:lpstr>
      <vt:lpstr>Wingdings</vt:lpstr>
      <vt:lpstr>微软雅黑</vt:lpstr>
      <vt:lpstr>Segoe UI</vt:lpstr>
      <vt:lpstr>Segoe UI</vt:lpstr>
      <vt:lpstr>Calibri</vt:lpstr>
      <vt:lpstr>Arial Unicode MS</vt:lpstr>
      <vt:lpstr>Times New Roman</vt:lpstr>
      <vt:lpstr>Times New Roman</vt:lpstr>
      <vt:lpstr>Wingdings</vt:lpstr>
      <vt:lpstr>Calibri</vt:lpstr>
      <vt:lpstr>Office 主题</vt:lpstr>
      <vt:lpstr>PowerPoint 演示文稿</vt:lpstr>
      <vt:lpstr>PowerPoint 演示文稿</vt:lpstr>
      <vt:lpstr>PowerPoint 演示文稿</vt:lpstr>
      <vt:lpstr>1. jQuery概述</vt:lpstr>
      <vt:lpstr>1. jQuery概述</vt:lpstr>
      <vt:lpstr>1. jQuery概述</vt:lpstr>
      <vt:lpstr>1. jQuery概述</vt:lpstr>
      <vt:lpstr>1. jQuery概述</vt:lpstr>
      <vt:lpstr>1. jQuery概述</vt:lpstr>
      <vt:lpstr>1. jQuery概述</vt:lpstr>
      <vt:lpstr>1. jQuery概述</vt:lpstr>
      <vt:lpstr>1. jQuery概述</vt:lpstr>
      <vt:lpstr>1. jQuery概述</vt:lpstr>
      <vt:lpstr>1. jQuery概述</vt:lpstr>
      <vt:lpstr>1. jQuery概述</vt:lpstr>
      <vt:lpstr>1. jQuery概述</vt:lpstr>
      <vt:lpstr>2. jQuery选择器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 jQuery操作元素内容</vt:lpstr>
      <vt:lpstr>1. jQuery操作元素内容</vt:lpstr>
      <vt:lpstr>2. jQuery操作元素样式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 jQuery操作元素属性</vt:lpstr>
      <vt:lpstr>3. jQuery操作元素属性</vt:lpstr>
      <vt:lpstr>3. jQuery操作元素属性</vt:lpstr>
      <vt:lpstr>3. jQuery操作元素属性</vt:lpstr>
      <vt:lpstr>3. jQuery操作元素属性</vt:lpstr>
      <vt:lpstr>3. jQuery操作元素属性</vt:lpstr>
      <vt:lpstr>4. jQuery操作DOM节点</vt:lpstr>
      <vt:lpstr>4. jQuery操作DOM节点</vt:lpstr>
      <vt:lpstr>4. jQuery操作DOM节点</vt:lpstr>
      <vt:lpstr>4. jQuery操作DOM节点</vt:lpstr>
      <vt:lpstr>4. jQuery操作DOM节点</vt:lpstr>
      <vt:lpstr>4. jQuery操作DOM节点</vt:lpstr>
      <vt:lpstr>4. jQuery操作DOM节点</vt:lpstr>
      <vt:lpstr>4. jQuery操作DOM节点</vt:lpstr>
      <vt:lpstr>4. jQuery操作DOM节点</vt:lpstr>
      <vt:lpstr>4. jQuery操作DOM节点</vt:lpstr>
      <vt:lpstr>4. jQuery操作DOM节点</vt:lpstr>
      <vt:lpstr>PowerPoint 演示文稿</vt:lpstr>
      <vt:lpstr>1. jQuery事件处理概述</vt:lpstr>
      <vt:lpstr>2.页面加载事件</vt:lpstr>
      <vt:lpstr>2.页面加载事件</vt:lpstr>
      <vt:lpstr>3.事件绑定</vt:lpstr>
      <vt:lpstr>3.事件绑定</vt:lpstr>
      <vt:lpstr>3.事件绑定</vt:lpstr>
      <vt:lpstr>3.事件绑定</vt:lpstr>
      <vt:lpstr>3.事件绑定</vt:lpstr>
      <vt:lpstr>3.事件绑定</vt:lpstr>
      <vt:lpstr>3.事件绑定</vt:lpstr>
      <vt:lpstr>3.事件绑定</vt:lpstr>
      <vt:lpstr>3.事件绑定</vt:lpstr>
      <vt:lpstr>3.事件绑定</vt:lpstr>
      <vt:lpstr>3.事件绑定</vt:lpstr>
      <vt:lpstr>3.事件绑定</vt:lpstr>
      <vt:lpstr>3.事件绑定</vt:lpstr>
      <vt:lpstr>3.事件绑定</vt:lpstr>
      <vt:lpstr>4.事件解绑</vt:lpstr>
      <vt:lpstr>4.事件解绑</vt:lpstr>
      <vt:lpstr>4.事件解绑</vt:lpstr>
      <vt:lpstr>4.事件解绑</vt:lpstr>
      <vt:lpstr>4.事件解绑</vt:lpstr>
      <vt:lpstr>5.事件触发</vt:lpstr>
      <vt:lpstr>5.事件触发</vt:lpstr>
      <vt:lpstr>5.事件触发</vt:lpstr>
      <vt:lpstr>5.事件触发</vt:lpstr>
      <vt:lpstr>6.事件对象</vt:lpstr>
      <vt:lpstr>6.事件对象</vt:lpstr>
      <vt:lpstr>6.事件对象</vt:lpstr>
      <vt:lpstr>6.事件对象</vt:lpstr>
      <vt:lpstr>PowerPoint 演示文稿</vt:lpstr>
      <vt:lpstr>1. jQuery动画</vt:lpstr>
      <vt:lpstr>1. jQuery动画</vt:lpstr>
      <vt:lpstr>1. jQuery动画</vt:lpstr>
      <vt:lpstr>1. jQuery动画</vt:lpstr>
      <vt:lpstr>1. jQuery动画</vt:lpstr>
      <vt:lpstr>1. jQuery动画</vt:lpstr>
      <vt:lpstr>1. jQuery动画</vt:lpstr>
      <vt:lpstr>1. jQuery动画</vt:lpstr>
      <vt:lpstr>1. jQuery动画</vt:lpstr>
      <vt:lpstr>1. jQuery动画</vt:lpstr>
      <vt:lpstr>2. jQuery的Ajax操作</vt:lpstr>
      <vt:lpstr>2. jQuery的Ajax操作</vt:lpstr>
      <vt:lpstr>2. jQuery的Ajax操作</vt:lpstr>
      <vt:lpstr>2. jQuery的Ajax操作</vt:lpstr>
      <vt:lpstr>2. jQuery的Ajax操作</vt:lpstr>
      <vt:lpstr>2. jQuery的Ajax操作</vt:lpstr>
      <vt:lpstr>2. jQuery的Ajax操作</vt:lpstr>
      <vt:lpstr>2. jQuery的Ajax操作</vt:lpstr>
      <vt:lpstr>2. jQuery的Ajax操作</vt:lpstr>
      <vt:lpstr>2. jQuery的Ajax操作</vt:lpstr>
      <vt:lpstr>2. jQuery的Ajax操作</vt:lpstr>
      <vt:lpstr>2. jQuery的Ajax操作</vt:lpstr>
      <vt:lpstr>2. jQuery的Ajax操作</vt:lpstr>
      <vt:lpstr>2. jQuery的Ajax操作</vt:lpstr>
      <vt:lpstr>2. jQuery的Ajax操作</vt:lpstr>
      <vt:lpstr>2. jQuery的Ajax操作</vt:lpstr>
      <vt:lpstr>2. jQuery的Ajax操作</vt:lpstr>
      <vt:lpstr>2. jQuery的Ajax操作</vt:lpstr>
      <vt:lpstr>2. jQuery的Ajax操作</vt:lpstr>
      <vt:lpstr>3 jQuery插件</vt:lpstr>
      <vt:lpstr>3 jQuery插件</vt:lpstr>
      <vt:lpstr>2. jQuery的Ajax操作</vt:lpstr>
      <vt:lpstr>3 jQuery插件</vt:lpstr>
      <vt:lpstr>3 jQuery插件</vt:lpstr>
      <vt:lpstr>2. jQuery的Ajax操作</vt:lpstr>
      <vt:lpstr>2. jQuery的Ajax操作</vt:lpstr>
      <vt:lpstr>单元小结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</dc:title>
  <dc:creator>Michael</dc:creator>
  <cp:lastModifiedBy>刘斌</cp:lastModifiedBy>
  <cp:revision>499</cp:revision>
  <dcterms:created xsi:type="dcterms:W3CDTF">2015-10-21T17:10:00Z</dcterms:created>
  <dcterms:modified xsi:type="dcterms:W3CDTF">2021-11-15T03:05:59Z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C9368B136E9E4923B5AC4EDD03AA853C</vt:lpwstr>
  </property>
  <property fmtid="{D5CDD505-2E9C-101B-9397-08002B2CF9AE}" pid="3" name="KSOProductBuildVer">
    <vt:lpwstr>2052-11.1.0.11045</vt:lpwstr>
  </property>
</Properties>
</file>